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6" r:id="rId6"/>
    <p:sldId id="267" r:id="rId7"/>
    <p:sldId id="262" r:id="rId8"/>
    <p:sldId id="268" r:id="rId9"/>
    <p:sldId id="269" r:id="rId10"/>
    <p:sldId id="270"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5F03"/>
    <a:srgbClr val="5B9AAE"/>
    <a:srgbClr val="0471B0"/>
    <a:srgbClr val="FF5E5E"/>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2"/>
    <p:restoredTop sz="94679"/>
  </p:normalViewPr>
  <p:slideViewPr>
    <p:cSldViewPr snapToGrid="0">
      <p:cViewPr varScale="1">
        <p:scale>
          <a:sx n="110" d="100"/>
          <a:sy n="110" d="100"/>
        </p:scale>
        <p:origin x="192" y="6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c27e86b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c27e86b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4010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6c27e86be2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6c27e86be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c2737aa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c2737aa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4978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7673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27404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053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Calibri"/>
              <a:buNone/>
              <a:defRPr sz="2400">
                <a:latin typeface="Calibri"/>
                <a:ea typeface="Calibri"/>
                <a:cs typeface="Calibri"/>
                <a:sym typeface="Calibri"/>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0" name="Google Shape;20;p4"/>
          <p:cNvSpPr txBox="1">
            <a:spLocks noGrp="1"/>
          </p:cNvSpPr>
          <p:nvPr>
            <p:ph type="body" idx="1"/>
          </p:nvPr>
        </p:nvSpPr>
        <p:spPr>
          <a:xfrm>
            <a:off x="311700" y="815050"/>
            <a:ext cx="8520600" cy="3993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7F7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34851"/>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66666"/>
              </a:buClr>
              <a:buSzPts val="2400"/>
              <a:buFont typeface="Calibri"/>
              <a:buNone/>
              <a:defRPr sz="2400">
                <a:solidFill>
                  <a:srgbClr val="666666"/>
                </a:solidFill>
                <a:latin typeface="Calibri"/>
                <a:ea typeface="Calibri"/>
                <a:cs typeface="Calibri"/>
                <a:sym typeface="Calibri"/>
              </a:defRPr>
            </a:lvl1pPr>
            <a:lvl2pPr lvl="1">
              <a:spcBef>
                <a:spcPts val="0"/>
              </a:spcBef>
              <a:spcAft>
                <a:spcPts val="0"/>
              </a:spcAft>
              <a:buClr>
                <a:srgbClr val="666666"/>
              </a:buClr>
              <a:buSzPts val="2800"/>
              <a:buNone/>
              <a:defRPr sz="2800">
                <a:solidFill>
                  <a:srgbClr val="666666"/>
                </a:solidFill>
              </a:defRPr>
            </a:lvl2pPr>
            <a:lvl3pPr lvl="2">
              <a:spcBef>
                <a:spcPts val="0"/>
              </a:spcBef>
              <a:spcAft>
                <a:spcPts val="0"/>
              </a:spcAft>
              <a:buClr>
                <a:srgbClr val="666666"/>
              </a:buClr>
              <a:buSzPts val="2800"/>
              <a:buNone/>
              <a:defRPr sz="2800">
                <a:solidFill>
                  <a:srgbClr val="666666"/>
                </a:solidFill>
              </a:defRPr>
            </a:lvl3pPr>
            <a:lvl4pPr lvl="3">
              <a:spcBef>
                <a:spcPts val="0"/>
              </a:spcBef>
              <a:spcAft>
                <a:spcPts val="0"/>
              </a:spcAft>
              <a:buClr>
                <a:srgbClr val="666666"/>
              </a:buClr>
              <a:buSzPts val="2800"/>
              <a:buNone/>
              <a:defRPr sz="2800">
                <a:solidFill>
                  <a:srgbClr val="666666"/>
                </a:solidFill>
              </a:defRPr>
            </a:lvl4pPr>
            <a:lvl5pPr lvl="4">
              <a:spcBef>
                <a:spcPts val="0"/>
              </a:spcBef>
              <a:spcAft>
                <a:spcPts val="0"/>
              </a:spcAft>
              <a:buClr>
                <a:srgbClr val="666666"/>
              </a:buClr>
              <a:buSzPts val="2800"/>
              <a:buNone/>
              <a:defRPr sz="2800">
                <a:solidFill>
                  <a:srgbClr val="666666"/>
                </a:solidFill>
              </a:defRPr>
            </a:lvl5pPr>
            <a:lvl6pPr lvl="5">
              <a:spcBef>
                <a:spcPts val="0"/>
              </a:spcBef>
              <a:spcAft>
                <a:spcPts val="0"/>
              </a:spcAft>
              <a:buClr>
                <a:srgbClr val="666666"/>
              </a:buClr>
              <a:buSzPts val="2800"/>
              <a:buNone/>
              <a:defRPr sz="2800">
                <a:solidFill>
                  <a:srgbClr val="666666"/>
                </a:solidFill>
              </a:defRPr>
            </a:lvl6pPr>
            <a:lvl7pPr lvl="6">
              <a:spcBef>
                <a:spcPts val="0"/>
              </a:spcBef>
              <a:spcAft>
                <a:spcPts val="0"/>
              </a:spcAft>
              <a:buClr>
                <a:srgbClr val="666666"/>
              </a:buClr>
              <a:buSzPts val="2800"/>
              <a:buNone/>
              <a:defRPr sz="2800">
                <a:solidFill>
                  <a:srgbClr val="666666"/>
                </a:solidFill>
              </a:defRPr>
            </a:lvl7pPr>
            <a:lvl8pPr lvl="7">
              <a:spcBef>
                <a:spcPts val="0"/>
              </a:spcBef>
              <a:spcAft>
                <a:spcPts val="0"/>
              </a:spcAft>
              <a:buClr>
                <a:srgbClr val="666666"/>
              </a:buClr>
              <a:buSzPts val="2800"/>
              <a:buNone/>
              <a:defRPr sz="2800">
                <a:solidFill>
                  <a:srgbClr val="666666"/>
                </a:solidFill>
              </a:defRPr>
            </a:lvl8pPr>
            <a:lvl9pPr lvl="8">
              <a:spcBef>
                <a:spcPts val="0"/>
              </a:spcBef>
              <a:spcAft>
                <a:spcPts val="0"/>
              </a:spcAft>
              <a:buClr>
                <a:srgbClr val="666666"/>
              </a:buClr>
              <a:buSzPts val="2800"/>
              <a:buNone/>
              <a:defRPr sz="2800">
                <a:solidFill>
                  <a:srgbClr val="666666"/>
                </a:solidFill>
              </a:defRPr>
            </a:lvl9pPr>
          </a:lstStyle>
          <a:p>
            <a:endParaRPr dirty="0"/>
          </a:p>
        </p:txBody>
      </p:sp>
      <p:sp>
        <p:nvSpPr>
          <p:cNvPr id="7" name="Google Shape;7;p1"/>
          <p:cNvSpPr txBox="1">
            <a:spLocks noGrp="1"/>
          </p:cNvSpPr>
          <p:nvPr>
            <p:ph type="body" idx="1"/>
          </p:nvPr>
        </p:nvSpPr>
        <p:spPr>
          <a:xfrm>
            <a:off x="311700" y="1132114"/>
            <a:ext cx="8520600" cy="3676535"/>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1pPr>
            <a:lvl2pPr marL="914400" lvl="1"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2pPr>
            <a:lvl3pPr marL="1371600" lvl="2"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3pPr>
            <a:lvl4pPr marL="1828800" lvl="3"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4pPr>
            <a:lvl5pPr marL="2286000" lvl="4"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5pPr>
            <a:lvl6pPr marL="2743200" lvl="5"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6pPr>
            <a:lvl7pPr marL="3200400" lvl="6"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7pPr>
            <a:lvl8pPr marL="3657600" lvl="7"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8pPr>
            <a:lvl9pPr marL="4114800" lvl="8" indent="-317500">
              <a:lnSpc>
                <a:spcPct val="115000"/>
              </a:lnSpc>
              <a:spcBef>
                <a:spcPts val="1600"/>
              </a:spcBef>
              <a:spcAft>
                <a:spcPts val="1600"/>
              </a:spcAft>
              <a:buClr>
                <a:schemeClr val="dk2"/>
              </a:buClr>
              <a:buSzPts val="1400"/>
              <a:buFont typeface="Calibri"/>
              <a:buChar char="■"/>
              <a:defRPr>
                <a:solidFill>
                  <a:schemeClr val="dk2"/>
                </a:solidFill>
                <a:latin typeface="Calibri"/>
                <a:ea typeface="Calibri"/>
                <a:cs typeface="Calibri"/>
                <a:sym typeface="Calibri"/>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2">
            <a:alphaModFix/>
          </a:blip>
          <a:stretch>
            <a:fillRect/>
          </a:stretch>
        </p:blipFill>
        <p:spPr>
          <a:xfrm>
            <a:off x="255999" y="4640131"/>
            <a:ext cx="1498318" cy="280698"/>
          </a:xfrm>
          <a:prstGeom prst="rect">
            <a:avLst/>
          </a:prstGeom>
          <a:noFill/>
          <a:ln>
            <a:noFill/>
          </a:ln>
        </p:spPr>
      </p:pic>
      <p:pic>
        <p:nvPicPr>
          <p:cNvPr id="10" name="Google Shape;10;p1"/>
          <p:cNvPicPr preferRelativeResize="0"/>
          <p:nvPr/>
        </p:nvPicPr>
        <p:blipFill>
          <a:blip r:embed="rId13">
            <a:alphaModFix/>
          </a:blip>
          <a:stretch>
            <a:fillRect/>
          </a:stretch>
        </p:blipFill>
        <p:spPr>
          <a:xfrm>
            <a:off x="6932023" y="4698205"/>
            <a:ext cx="1994706" cy="23452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hyperlink" Target="http://bit.ly/mortalityminder_video_final" TargetMode="External"/><Relationship Id="rId5" Type="http://schemas.openxmlformats.org/officeDocument/2006/relationships/hyperlink" Target="https://mortalityminder.idea.rpi.edu/"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mortalityminder.idea.rpi.edu/" TargetMode="External"/><Relationship Id="rId7" Type="http://schemas.openxmlformats.org/officeDocument/2006/relationships/hyperlink" Target="https://github.com/TheRensselaerIDEA/MortalityMinder/wiki"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github.com/TheRensselaerIDEA/MortalityMinder" TargetMode="External"/><Relationship Id="rId11" Type="http://schemas.openxmlformats.org/officeDocument/2006/relationships/hyperlink" Target="https://github.com/TheRensselaerIDEA/MortalityMinder/issues" TargetMode="External"/><Relationship Id="rId5" Type="http://schemas.openxmlformats.org/officeDocument/2006/relationships/hyperlink" Target="http://bit.ly/mortalityminder_video_final" TargetMode="External"/><Relationship Id="rId10" Type="http://schemas.openxmlformats.org/officeDocument/2006/relationships/hyperlink" Target="mailto:erickj4@rpi.edu" TargetMode="External"/><Relationship Id="rId4" Type="http://schemas.openxmlformats.org/officeDocument/2006/relationships/hyperlink" Target="https://olyerickson.shinyapps.io/MortalityMinder/" TargetMode="External"/><Relationship Id="rId9"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onder.cdc.gov/"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www.countyhealthrankings.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body" idx="1"/>
          </p:nvPr>
        </p:nvSpPr>
        <p:spPr>
          <a:xfrm>
            <a:off x="311700" y="1256568"/>
            <a:ext cx="5392414" cy="2672638"/>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dirty="0">
                <a:solidFill>
                  <a:srgbClr val="666666"/>
                </a:solidFill>
                <a:latin typeface="Calibri"/>
                <a:ea typeface="Calibri"/>
                <a:cs typeface="Calibri"/>
                <a:sym typeface="Calibri"/>
              </a:rPr>
              <a:t>Open source web application</a:t>
            </a:r>
            <a:r>
              <a:rPr lang="en" sz="1400" dirty="0">
                <a:solidFill>
                  <a:srgbClr val="666666"/>
                </a:solidFill>
              </a:rPr>
              <a:t> </a:t>
            </a:r>
            <a:r>
              <a:rPr lang="en" sz="1400" dirty="0">
                <a:solidFill>
                  <a:srgbClr val="666666"/>
                </a:solidFill>
                <a:latin typeface="Calibri"/>
                <a:ea typeface="Calibri"/>
                <a:cs typeface="Calibri"/>
                <a:sym typeface="Calibri"/>
              </a:rPr>
              <a:t>enabl</a:t>
            </a:r>
            <a:r>
              <a:rPr lang="en" sz="1400" dirty="0">
                <a:solidFill>
                  <a:srgbClr val="666666"/>
                </a:solidFill>
              </a:rPr>
              <a:t>ing</a:t>
            </a:r>
            <a:r>
              <a:rPr lang="en" sz="1400" dirty="0">
                <a:solidFill>
                  <a:srgbClr val="666666"/>
                </a:solidFill>
                <a:latin typeface="Calibri"/>
                <a:ea typeface="Calibri"/>
                <a:cs typeface="Calibri"/>
                <a:sym typeface="Calibri"/>
              </a:rPr>
              <a:t> healthcare researchers, providers, payers, and policy makers</a:t>
            </a:r>
            <a:r>
              <a:rPr lang="en" sz="1400" dirty="0">
                <a:solidFill>
                  <a:srgbClr val="666666"/>
                </a:solidFill>
              </a:rPr>
              <a:t> </a:t>
            </a:r>
            <a:r>
              <a:rPr lang="en" sz="1400" dirty="0">
                <a:solidFill>
                  <a:srgbClr val="666666"/>
                </a:solidFill>
                <a:latin typeface="Calibri"/>
                <a:ea typeface="Calibri"/>
                <a:cs typeface="Calibri"/>
                <a:sym typeface="Calibri"/>
              </a:rPr>
              <a:t>to gain actionable insights into how, where, and why mortality rates are rising in the United States (US)</a:t>
            </a:r>
            <a:br>
              <a:rPr lang="en" sz="1600" dirty="0">
                <a:solidFill>
                  <a:srgbClr val="666666"/>
                </a:solidFill>
                <a:latin typeface="Calibri"/>
                <a:ea typeface="Calibri"/>
                <a:cs typeface="Calibri"/>
                <a:sym typeface="Calibri"/>
              </a:rPr>
            </a:br>
            <a:endParaRPr sz="1600" dirty="0">
              <a:solidFill>
                <a:srgbClr val="666666"/>
              </a:solidFill>
              <a:latin typeface="Calibri"/>
              <a:ea typeface="Calibri"/>
              <a:cs typeface="Calibri"/>
              <a:sym typeface="Calibri"/>
            </a:endParaRPr>
          </a:p>
          <a:p>
            <a:pPr marL="274320" lvl="0" indent="-226060">
              <a:spcBef>
                <a:spcPts val="600"/>
              </a:spcBef>
              <a:spcAft>
                <a:spcPts val="600"/>
              </a:spcAft>
              <a:buSzPct val="100000"/>
            </a:pPr>
            <a:r>
              <a:rPr lang="en" sz="1200" dirty="0"/>
              <a:t>Explores mortality trends for </a:t>
            </a:r>
            <a:r>
              <a:rPr lang="en-US" sz="1200" dirty="0"/>
              <a:t>midlife</a:t>
            </a:r>
            <a:r>
              <a:rPr lang="en" sz="1200" dirty="0"/>
              <a:t> adults ages 25-64 across the United States from 2000 to 2017. </a:t>
            </a:r>
            <a:endParaRPr sz="1200" dirty="0"/>
          </a:p>
          <a:p>
            <a:pPr marL="274320" lvl="0" indent="-226060">
              <a:spcBef>
                <a:spcPts val="600"/>
              </a:spcBef>
              <a:spcAft>
                <a:spcPts val="600"/>
              </a:spcAft>
              <a:buSzPct val="100000"/>
            </a:pPr>
            <a:r>
              <a:rPr lang="en" sz="1200" dirty="0"/>
              <a:t>Identifies social and economic factors associated with increased mortality trends at the county-level for US and individual states.</a:t>
            </a:r>
            <a:endParaRPr sz="1200" dirty="0"/>
          </a:p>
          <a:p>
            <a:pPr marL="274320" lvl="0" indent="-226060">
              <a:spcBef>
                <a:spcPts val="600"/>
              </a:spcBef>
              <a:spcAft>
                <a:spcPts val="600"/>
              </a:spcAft>
              <a:buSzPct val="100000"/>
            </a:pPr>
            <a:r>
              <a:rPr lang="en" sz="1200" dirty="0"/>
              <a:t>Visualizations demonstrate determinants and their impact on mortality trends.</a:t>
            </a:r>
            <a:endParaRPr sz="1200" dirty="0"/>
          </a:p>
        </p:txBody>
      </p:sp>
      <p:sp>
        <p:nvSpPr>
          <p:cNvPr id="57" name="Google Shape;57;p13"/>
          <p:cNvSpPr txBox="1"/>
          <p:nvPr/>
        </p:nvSpPr>
        <p:spPr>
          <a:xfrm>
            <a:off x="4896875" y="4548675"/>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pic>
        <p:nvPicPr>
          <p:cNvPr id="58" name="Google Shape;58;p13"/>
          <p:cNvPicPr preferRelativeResize="0"/>
          <p:nvPr/>
        </p:nvPicPr>
        <p:blipFill rotWithShape="1">
          <a:blip r:embed="rId3">
            <a:alphaModFix/>
          </a:blip>
          <a:srcRect l="4827" t="3034" r="7237" b="3015"/>
          <a:stretch/>
        </p:blipFill>
        <p:spPr>
          <a:xfrm>
            <a:off x="5897525" y="623435"/>
            <a:ext cx="2623203" cy="3483200"/>
          </a:xfrm>
          <a:prstGeom prst="rect">
            <a:avLst/>
          </a:prstGeom>
          <a:noFill/>
          <a:ln>
            <a:noFill/>
          </a:ln>
        </p:spPr>
      </p:pic>
      <p:pic>
        <p:nvPicPr>
          <p:cNvPr id="60" name="Google Shape;60;p13"/>
          <p:cNvPicPr preferRelativeResize="0"/>
          <p:nvPr/>
        </p:nvPicPr>
        <p:blipFill>
          <a:blip r:embed="rId4">
            <a:alphaModFix/>
          </a:blip>
          <a:stretch>
            <a:fillRect/>
          </a:stretch>
        </p:blipFill>
        <p:spPr>
          <a:xfrm>
            <a:off x="311700" y="560175"/>
            <a:ext cx="4526899" cy="532200"/>
          </a:xfrm>
          <a:prstGeom prst="rect">
            <a:avLst/>
          </a:prstGeom>
          <a:noFill/>
          <a:ln>
            <a:noFill/>
          </a:ln>
        </p:spPr>
      </p:pic>
      <p:sp>
        <p:nvSpPr>
          <p:cNvPr id="9" name="Google Shape;59;p13">
            <a:extLst>
              <a:ext uri="{FF2B5EF4-FFF2-40B4-BE49-F238E27FC236}">
                <a16:creationId xmlns:a16="http://schemas.microsoft.com/office/drawing/2014/main" id="{81D6BAFE-E488-FC41-994A-468276089232}"/>
              </a:ext>
            </a:extLst>
          </p:cNvPr>
          <p:cNvSpPr txBox="1"/>
          <p:nvPr/>
        </p:nvSpPr>
        <p:spPr>
          <a:xfrm>
            <a:off x="311700" y="3900844"/>
            <a:ext cx="3123000" cy="502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u="sng" dirty="0">
                <a:solidFill>
                  <a:schemeClr val="hlink"/>
                </a:solidFill>
                <a:hlinkClick r:id="rId5"/>
              </a:rPr>
              <a:t>MortalityMinder.idea.rpi.edu</a:t>
            </a:r>
            <a:endParaRPr dirty="0"/>
          </a:p>
        </p:txBody>
      </p:sp>
      <p:sp>
        <p:nvSpPr>
          <p:cNvPr id="8" name="Google Shape;56;p13">
            <a:extLst>
              <a:ext uri="{FF2B5EF4-FFF2-40B4-BE49-F238E27FC236}">
                <a16:creationId xmlns:a16="http://schemas.microsoft.com/office/drawing/2014/main" id="{DCCD122D-7195-5A48-A3C3-6792CBD8498E}"/>
              </a:ext>
            </a:extLst>
          </p:cNvPr>
          <p:cNvSpPr txBox="1">
            <a:spLocks/>
          </p:cNvSpPr>
          <p:nvPr/>
        </p:nvSpPr>
        <p:spPr>
          <a:xfrm>
            <a:off x="311700" y="3737805"/>
            <a:ext cx="5392414" cy="382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0" indent="0">
              <a:lnSpc>
                <a:spcPct val="100000"/>
              </a:lnSpc>
              <a:buNone/>
            </a:pPr>
            <a:r>
              <a:rPr lang="en" sz="1200" b="1" dirty="0">
                <a:solidFill>
                  <a:srgbClr val="666666"/>
                </a:solidFill>
              </a:rPr>
              <a:t>Web app:                                                           </a:t>
            </a:r>
            <a:r>
              <a:rPr lang="en-US" sz="1200" b="1" dirty="0">
                <a:solidFill>
                  <a:schemeClr val="bg2"/>
                </a:solidFill>
              </a:rPr>
              <a:t>Demo Video:</a:t>
            </a:r>
          </a:p>
        </p:txBody>
      </p:sp>
      <p:sp>
        <p:nvSpPr>
          <p:cNvPr id="10" name="Google Shape;59;p13">
            <a:extLst>
              <a:ext uri="{FF2B5EF4-FFF2-40B4-BE49-F238E27FC236}">
                <a16:creationId xmlns:a16="http://schemas.microsoft.com/office/drawing/2014/main" id="{527A7CF2-2AB8-1748-9BEB-362ABA88AF6A}"/>
              </a:ext>
            </a:extLst>
          </p:cNvPr>
          <p:cNvSpPr txBox="1"/>
          <p:nvPr/>
        </p:nvSpPr>
        <p:spPr>
          <a:xfrm>
            <a:off x="3565325" y="3855460"/>
            <a:ext cx="3123000" cy="50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800" dirty="0"/>
          </a:p>
        </p:txBody>
      </p:sp>
      <p:sp>
        <p:nvSpPr>
          <p:cNvPr id="11" name="Google Shape;59;p13">
            <a:extLst>
              <a:ext uri="{FF2B5EF4-FFF2-40B4-BE49-F238E27FC236}">
                <a16:creationId xmlns:a16="http://schemas.microsoft.com/office/drawing/2014/main" id="{09329035-562F-2D41-B8EC-F66ACCB2D6C0}"/>
              </a:ext>
            </a:extLst>
          </p:cNvPr>
          <p:cNvSpPr txBox="1"/>
          <p:nvPr/>
        </p:nvSpPr>
        <p:spPr>
          <a:xfrm>
            <a:off x="3007907" y="3893190"/>
            <a:ext cx="3610620" cy="502800"/>
          </a:xfrm>
          <a:prstGeom prst="rect">
            <a:avLst/>
          </a:prstGeom>
          <a:noFill/>
          <a:ln>
            <a:noFill/>
          </a:ln>
        </p:spPr>
        <p:txBody>
          <a:bodyPr spcFirstLastPara="1" wrap="square" lIns="91425" tIns="91425" rIns="91425" bIns="91425" anchor="t" anchorCtr="0">
            <a:noAutofit/>
          </a:bodyPr>
          <a:lstStyle/>
          <a:p>
            <a:pPr lvl="0"/>
            <a:r>
              <a:rPr lang="en-US" dirty="0">
                <a:hlinkClick r:id="rId6"/>
              </a:rPr>
              <a:t>http://</a:t>
            </a:r>
            <a:r>
              <a:rPr lang="en-US" dirty="0" err="1">
                <a:hlinkClick r:id="rId6"/>
              </a:rPr>
              <a:t>bit.ly</a:t>
            </a:r>
            <a:r>
              <a:rPr lang="en-US" dirty="0">
                <a:hlinkClick r:id="rId6"/>
              </a:rPr>
              <a:t>/</a:t>
            </a:r>
            <a:r>
              <a:rPr lang="en-US" dirty="0" err="1">
                <a:hlinkClick r:id="rId6"/>
              </a:rPr>
              <a:t>mortalityminder_video_final</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Further Information</a:t>
            </a:r>
            <a:endParaRPr b="1" dirty="0"/>
          </a:p>
        </p:txBody>
      </p:sp>
      <p:sp>
        <p:nvSpPr>
          <p:cNvPr id="121" name="Google Shape;121;p19"/>
          <p:cNvSpPr txBox="1">
            <a:spLocks noGrp="1"/>
          </p:cNvSpPr>
          <p:nvPr>
            <p:ph type="body" idx="1"/>
          </p:nvPr>
        </p:nvSpPr>
        <p:spPr>
          <a:xfrm>
            <a:off x="311700" y="842277"/>
            <a:ext cx="6029555" cy="3196307"/>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err="1"/>
              <a:t>MortalityMinder</a:t>
            </a:r>
            <a:r>
              <a:rPr lang="en-US" sz="1100" dirty="0"/>
              <a:t> public deployments:</a:t>
            </a:r>
          </a:p>
          <a:p>
            <a:pPr marL="731520" lvl="2" indent="-226060">
              <a:spcBef>
                <a:spcPts val="0"/>
              </a:spcBef>
              <a:buSzPct val="70000"/>
              <a:buFont typeface="Calibri"/>
              <a:buChar char="●"/>
            </a:pPr>
            <a:r>
              <a:rPr lang="en-US" sz="1100" dirty="0">
                <a:solidFill>
                  <a:schemeClr val="accent5"/>
                </a:solidFill>
                <a:hlinkClick r:id="rId3">
                  <a:extLst>
                    <a:ext uri="{A12FA001-AC4F-418D-AE19-62706E023703}">
                      <ahyp:hlinkClr xmlns:ahyp="http://schemas.microsoft.com/office/drawing/2018/hyperlinkcolor" val="tx"/>
                    </a:ext>
                  </a:extLst>
                </a:hlinkClick>
              </a:rPr>
              <a:t>https://mortalityminder.idea.rpi.edu/</a:t>
            </a:r>
            <a:endParaRPr lang="en-US" sz="1100" dirty="0">
              <a:solidFill>
                <a:schemeClr val="accent5"/>
              </a:solidFill>
            </a:endParaRPr>
          </a:p>
          <a:p>
            <a:pPr marL="731520" lvl="2" indent="-226060">
              <a:spcBef>
                <a:spcPts val="0"/>
              </a:spcBef>
              <a:buSzPct val="70000"/>
              <a:buFont typeface="Calibri"/>
              <a:buChar char="●"/>
            </a:pPr>
            <a:r>
              <a:rPr lang="en-US" sz="1100" dirty="0">
                <a:solidFill>
                  <a:schemeClr val="accent5"/>
                </a:solidFill>
                <a:hlinkClick r:id="rId4">
                  <a:extLst>
                    <a:ext uri="{A12FA001-AC4F-418D-AE19-62706E023703}">
                      <ahyp:hlinkClr xmlns:ahyp="http://schemas.microsoft.com/office/drawing/2018/hyperlinkcolor" val="tx"/>
                    </a:ext>
                  </a:extLst>
                </a:hlinkClick>
              </a:rPr>
              <a:t>https://olyerickson.shinyapps.io/MortalityMinder/</a:t>
            </a:r>
            <a:endParaRPr lang="en-US" sz="1100" dirty="0">
              <a:solidFill>
                <a:schemeClr val="accent5"/>
              </a:solidFill>
            </a:endParaRPr>
          </a:p>
          <a:p>
            <a:pPr marL="274320" indent="-226060">
              <a:spcBef>
                <a:spcPts val="600"/>
              </a:spcBef>
              <a:spcAft>
                <a:spcPts val="600"/>
              </a:spcAft>
              <a:buSzPct val="100000"/>
            </a:pPr>
            <a:r>
              <a:rPr lang="en-US" sz="1100" dirty="0"/>
              <a:t>Overview Video</a:t>
            </a:r>
          </a:p>
          <a:p>
            <a:pPr marL="731520" lvl="1" indent="-226060">
              <a:spcBef>
                <a:spcPts val="100"/>
              </a:spcBef>
              <a:spcAft>
                <a:spcPts val="100"/>
              </a:spcAft>
              <a:buSzPct val="100000"/>
              <a:buFont typeface="Arial" panose="020B0604020202020204" pitchFamily="34" charset="0"/>
              <a:buChar char="•"/>
            </a:pPr>
            <a:r>
              <a:rPr lang="en-US" sz="1100" dirty="0">
                <a:solidFill>
                  <a:schemeClr val="accent5"/>
                </a:solidFill>
                <a:hlinkClick r:id="rId5"/>
              </a:rPr>
              <a:t>http://bit.ly/mortalityminder_video_final</a:t>
            </a:r>
            <a:endParaRPr lang="en-US" sz="1100" dirty="0">
              <a:solidFill>
                <a:schemeClr val="accent5"/>
              </a:solidFill>
            </a:endParaRPr>
          </a:p>
          <a:p>
            <a:pPr marL="274320" indent="-226060">
              <a:spcBef>
                <a:spcPts val="600"/>
              </a:spcBef>
              <a:spcAft>
                <a:spcPts val="600"/>
              </a:spcAft>
              <a:buSzPct val="100000"/>
            </a:pPr>
            <a:r>
              <a:rPr lang="en-US" sz="1100" dirty="0" err="1"/>
              <a:t>MortalityMinder</a:t>
            </a:r>
            <a:r>
              <a:rPr lang="en-US" sz="1100" dirty="0"/>
              <a:t> Open Source GitHub: </a:t>
            </a:r>
          </a:p>
          <a:p>
            <a:pPr marL="731520" lvl="2" indent="-226060">
              <a:spcBef>
                <a:spcPts val="0"/>
              </a:spcBef>
              <a:buSzPct val="70000"/>
              <a:buFont typeface="Calibri"/>
              <a:buChar char="●"/>
            </a:pPr>
            <a:r>
              <a:rPr lang="en-US" sz="1100" dirty="0">
                <a:solidFill>
                  <a:schemeClr val="accent5"/>
                </a:solidFill>
                <a:hlinkClick r:id="rId6">
                  <a:extLst>
                    <a:ext uri="{A12FA001-AC4F-418D-AE19-62706E023703}">
                      <ahyp:hlinkClr xmlns:ahyp="http://schemas.microsoft.com/office/drawing/2018/hyperlinkcolor" val="tx"/>
                    </a:ext>
                  </a:extLst>
                </a:hlinkClick>
              </a:rPr>
              <a:t>https://github.com/TheRensselaerIDEA/MortalityMinder</a:t>
            </a:r>
            <a:endParaRPr lang="en-US" sz="1100" dirty="0">
              <a:solidFill>
                <a:schemeClr val="accent5"/>
              </a:solidFill>
            </a:endParaRPr>
          </a:p>
          <a:p>
            <a:pPr marL="274320" lvl="1" indent="-226060">
              <a:spcBef>
                <a:spcPts val="600"/>
              </a:spcBef>
              <a:spcAft>
                <a:spcPts val="600"/>
              </a:spcAft>
              <a:buSzPct val="100000"/>
              <a:buFont typeface="Calibri"/>
              <a:buChar char="●"/>
            </a:pPr>
            <a:r>
              <a:rPr lang="en-US" sz="1100" dirty="0"/>
              <a:t>Full documentation provided on GitHub Wiki</a:t>
            </a:r>
          </a:p>
          <a:p>
            <a:pPr marL="731520" lvl="2" indent="-226060">
              <a:spcBef>
                <a:spcPts val="100"/>
              </a:spcBef>
              <a:spcAft>
                <a:spcPts val="100"/>
              </a:spcAft>
              <a:buSzPct val="70000"/>
              <a:buFont typeface="Calibri"/>
              <a:buChar char="●"/>
            </a:pPr>
            <a:r>
              <a:rPr lang="en-US" sz="1100" dirty="0">
                <a:hlinkClick r:id="rId7"/>
              </a:rPr>
              <a:t>https://github.com/TheRensselaerIDEA/MortalityMinder/wiki</a:t>
            </a:r>
            <a:endParaRPr lang="en-US" sz="1100" dirty="0"/>
          </a:p>
          <a:p>
            <a:pPr marL="274320" lvl="1" indent="-226060">
              <a:spcBef>
                <a:spcPts val="600"/>
              </a:spcBef>
              <a:spcAft>
                <a:spcPts val="600"/>
              </a:spcAft>
              <a:buSzPct val="100000"/>
              <a:buFont typeface="Calibri"/>
              <a:buChar char="●"/>
            </a:pPr>
            <a:r>
              <a:rPr lang="en-US" sz="1100" dirty="0" err="1"/>
              <a:t>MortalityMinder</a:t>
            </a:r>
            <a:r>
              <a:rPr lang="en-US" sz="1100" dirty="0"/>
              <a:t> was created by undergraduate and graduate students in the Health Analytics Challenge Lab at Rensselaer Polytechnic Institute with support from the United Health Foundation and the Rensselaer Institute for Data Exploration and Applications. </a:t>
            </a:r>
            <a:r>
              <a:rPr lang="en-US" sz="1100" dirty="0" err="1"/>
              <a:t>MortalityMinder</a:t>
            </a:r>
            <a:r>
              <a:rPr lang="en-US" sz="1100" dirty="0"/>
              <a:t> was directed by Kristin P. Bennett and John S. Erickson. Many thanks to the </a:t>
            </a:r>
            <a:r>
              <a:rPr lang="en-US" sz="1100" dirty="0" err="1"/>
              <a:t>MortalityMinder</a:t>
            </a:r>
            <a:r>
              <a:rPr lang="en-US" sz="1100" dirty="0"/>
              <a:t> Advisory Board: Ms. Anne </a:t>
            </a:r>
            <a:r>
              <a:rPr lang="en-US" sz="1100" dirty="0" err="1"/>
              <a:t>Yau</a:t>
            </a:r>
            <a:r>
              <a:rPr lang="en-US" sz="1100" dirty="0"/>
              <a:t>, United Health Foundation; Dr. Dan Fabius, Continuum Health; Ms. Melissa Kamal, New York State Department of Health; and Dr. Tom White, Capital District Physicians' Health Plan. </a:t>
            </a:r>
            <a:endParaRPr lang="en-US" sz="1100" dirty="0">
              <a:solidFill>
                <a:schemeClr val="accent5"/>
              </a:solidFill>
            </a:endParaRPr>
          </a:p>
          <a:p>
            <a:pPr marL="274320" lvl="1" indent="-226060">
              <a:spcBef>
                <a:spcPts val="0"/>
              </a:spcBef>
              <a:buFont typeface="Calibri"/>
              <a:buChar char="●"/>
            </a:pPr>
            <a:endParaRPr lang="en-US" sz="1100" dirty="0"/>
          </a:p>
          <a:p>
            <a:pPr lvl="0" indent="0">
              <a:spcBef>
                <a:spcPts val="1600"/>
              </a:spcBef>
              <a:spcAft>
                <a:spcPts val="1600"/>
              </a:spcAft>
              <a:buNone/>
            </a:pPr>
            <a:endParaRPr lang="en-US" dirty="0"/>
          </a:p>
        </p:txBody>
      </p:sp>
      <p:pic>
        <p:nvPicPr>
          <p:cNvPr id="4" name="Google Shape;142;p22">
            <a:extLst>
              <a:ext uri="{FF2B5EF4-FFF2-40B4-BE49-F238E27FC236}">
                <a16:creationId xmlns:a16="http://schemas.microsoft.com/office/drawing/2014/main" id="{F212616B-43CA-A64A-9617-1979C7980EDD}"/>
              </a:ext>
            </a:extLst>
          </p:cNvPr>
          <p:cNvPicPr preferRelativeResize="0"/>
          <p:nvPr/>
        </p:nvPicPr>
        <p:blipFill rotWithShape="1">
          <a:blip r:embed="rId8">
            <a:alphaModFix/>
          </a:blip>
          <a:srcRect t="27898" b="28701"/>
          <a:stretch/>
        </p:blipFill>
        <p:spPr>
          <a:xfrm>
            <a:off x="5149696" y="320125"/>
            <a:ext cx="3625625" cy="1180124"/>
          </a:xfrm>
          <a:prstGeom prst="rect">
            <a:avLst/>
          </a:prstGeom>
          <a:noFill/>
          <a:ln>
            <a:noFill/>
          </a:ln>
        </p:spPr>
      </p:pic>
      <p:pic>
        <p:nvPicPr>
          <p:cNvPr id="5" name="Google Shape;143;p22">
            <a:extLst>
              <a:ext uri="{FF2B5EF4-FFF2-40B4-BE49-F238E27FC236}">
                <a16:creationId xmlns:a16="http://schemas.microsoft.com/office/drawing/2014/main" id="{5B15854B-9C9F-9343-9420-59EEA9AE0856}"/>
              </a:ext>
            </a:extLst>
          </p:cNvPr>
          <p:cNvPicPr preferRelativeResize="0"/>
          <p:nvPr/>
        </p:nvPicPr>
        <p:blipFill rotWithShape="1">
          <a:blip r:embed="rId9">
            <a:alphaModFix/>
          </a:blip>
          <a:srcRect l="28853" t="12157" r="9521"/>
          <a:stretch/>
        </p:blipFill>
        <p:spPr>
          <a:xfrm>
            <a:off x="6398234" y="1683249"/>
            <a:ext cx="2377087" cy="2686007"/>
          </a:xfrm>
          <a:prstGeom prst="rect">
            <a:avLst/>
          </a:prstGeom>
          <a:noFill/>
          <a:ln>
            <a:noFill/>
          </a:ln>
        </p:spPr>
      </p:pic>
      <p:sp>
        <p:nvSpPr>
          <p:cNvPr id="7" name="Google Shape;56;p13">
            <a:extLst>
              <a:ext uri="{FF2B5EF4-FFF2-40B4-BE49-F238E27FC236}">
                <a16:creationId xmlns:a16="http://schemas.microsoft.com/office/drawing/2014/main" id="{DFEBD761-7C59-644D-B2FF-D1AB2BE9D925}"/>
              </a:ext>
            </a:extLst>
          </p:cNvPr>
          <p:cNvSpPr txBox="1">
            <a:spLocks/>
          </p:cNvSpPr>
          <p:nvPr/>
        </p:nvSpPr>
        <p:spPr>
          <a:xfrm>
            <a:off x="1898916" y="4636734"/>
            <a:ext cx="4988772" cy="4340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0" indent="0">
              <a:lnSpc>
                <a:spcPct val="100000"/>
              </a:lnSpc>
              <a:buNone/>
            </a:pPr>
            <a:r>
              <a:rPr lang="en" sz="1200" b="1" dirty="0">
                <a:solidFill>
                  <a:srgbClr val="666666"/>
                </a:solidFill>
              </a:rPr>
              <a:t>Refer questions to </a:t>
            </a:r>
            <a:r>
              <a:rPr lang="en-US" sz="1200" dirty="0">
                <a:solidFill>
                  <a:schemeClr val="accent5"/>
                </a:solidFill>
                <a:hlinkClick r:id="rId10">
                  <a:extLst>
                    <a:ext uri="{A12FA001-AC4F-418D-AE19-62706E023703}">
                      <ahyp:hlinkClr xmlns:ahyp="http://schemas.microsoft.com/office/drawing/2018/hyperlinkcolor" val="tx"/>
                    </a:ext>
                  </a:extLst>
                </a:hlinkClick>
              </a:rPr>
              <a:t>erickj4@rpi.</a:t>
            </a:r>
            <a:r>
              <a:rPr lang="en-US" sz="1200" b="1" dirty="0">
                <a:solidFill>
                  <a:schemeClr val="accent5"/>
                </a:solidFill>
                <a:hlinkClick r:id="rId10">
                  <a:extLst>
                    <a:ext uri="{A12FA001-AC4F-418D-AE19-62706E023703}">
                      <ahyp:hlinkClr xmlns:ahyp="http://schemas.microsoft.com/office/drawing/2018/hyperlinkcolor" val="tx"/>
                    </a:ext>
                  </a:extLst>
                </a:hlinkClick>
              </a:rPr>
              <a:t>edu</a:t>
            </a:r>
            <a:r>
              <a:rPr lang="en-US" sz="1200" b="1" dirty="0">
                <a:solidFill>
                  <a:schemeClr val="accent5"/>
                </a:solidFill>
              </a:rPr>
              <a:t>.   </a:t>
            </a:r>
            <a:r>
              <a:rPr lang="en-US" sz="1200" b="1" dirty="0"/>
              <a:t>Submit user requests to </a:t>
            </a:r>
            <a:r>
              <a:rPr lang="en-US" sz="1200" dirty="0">
                <a:hlinkClick r:id="rId11"/>
              </a:rPr>
              <a:t>GitHub</a:t>
            </a:r>
            <a:r>
              <a:rPr lang="en-US" sz="1200" dirty="0"/>
              <a:t>.</a:t>
            </a:r>
            <a:endParaRPr lang="en-US" sz="1200" b="1" dirty="0">
              <a:solidFill>
                <a:schemeClr val="bg2"/>
              </a:solidFill>
            </a:endParaRPr>
          </a:p>
        </p:txBody>
      </p:sp>
    </p:spTree>
    <p:extLst>
      <p:ext uri="{BB962C8B-B14F-4D97-AF65-F5344CB8AC3E}">
        <p14:creationId xmlns:p14="http://schemas.microsoft.com/office/powerpoint/2010/main" val="504644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4"/>
          <p:cNvPicPr preferRelativeResize="0"/>
          <p:nvPr/>
        </p:nvPicPr>
        <p:blipFill>
          <a:blip r:embed="rId3"/>
          <a:stretch>
            <a:fillRect/>
          </a:stretch>
        </p:blipFill>
        <p:spPr>
          <a:xfrm>
            <a:off x="1030147" y="989726"/>
            <a:ext cx="5881714" cy="3628573"/>
          </a:xfrm>
          <a:prstGeom prst="rect">
            <a:avLst/>
          </a:prstGeom>
          <a:noFill/>
          <a:ln w="9525" cap="flat" cmpd="sng">
            <a:solidFill>
              <a:schemeClr val="dk2"/>
            </a:solidFill>
            <a:prstDash val="solid"/>
            <a:round/>
            <a:headEnd type="none" w="sm" len="sm"/>
            <a:tailEnd type="none" w="sm" len="sm"/>
          </a:ln>
        </p:spPr>
      </p:pic>
      <p:sp>
        <p:nvSpPr>
          <p:cNvPr id="68" name="Google Shape;68;p14"/>
          <p:cNvSpPr/>
          <p:nvPr/>
        </p:nvSpPr>
        <p:spPr>
          <a:xfrm>
            <a:off x="5695406" y="69059"/>
            <a:ext cx="1839900" cy="575419"/>
          </a:xfrm>
          <a:prstGeom prst="wedgeRoundRectCallout">
            <a:avLst>
              <a:gd name="adj1" fmla="val -49017"/>
              <a:gd name="adj2" fmla="val 12341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dirty="0">
                <a:latin typeface="Calibri"/>
                <a:ea typeface="Calibri"/>
                <a:cs typeface="Calibri"/>
                <a:sym typeface="Calibri"/>
              </a:rPr>
              <a:t>User selects </a:t>
            </a:r>
            <a:r>
              <a:rPr lang="en" sz="1100" b="1" dirty="0">
                <a:latin typeface="Calibri"/>
                <a:ea typeface="Calibri"/>
                <a:cs typeface="Calibri"/>
                <a:sym typeface="Calibri"/>
              </a:rPr>
              <a:t>Cause of Death</a:t>
            </a:r>
            <a:r>
              <a:rPr lang="en" sz="1100" dirty="0">
                <a:latin typeface="Calibri"/>
                <a:ea typeface="Calibri"/>
                <a:cs typeface="Calibri"/>
                <a:sym typeface="Calibri"/>
              </a:rPr>
              <a:t> and </a:t>
            </a:r>
            <a:r>
              <a:rPr lang="en" sz="1100" b="1" dirty="0">
                <a:latin typeface="Calibri"/>
                <a:ea typeface="Calibri"/>
                <a:cs typeface="Calibri"/>
                <a:sym typeface="Calibri"/>
              </a:rPr>
              <a:t>State</a:t>
            </a:r>
            <a:r>
              <a:rPr lang="en" sz="1100" dirty="0">
                <a:latin typeface="Calibri"/>
                <a:ea typeface="Calibri"/>
                <a:cs typeface="Calibri"/>
                <a:sym typeface="Calibri"/>
              </a:rPr>
              <a:t> or United States.</a:t>
            </a:r>
            <a:endParaRPr sz="1100" dirty="0">
              <a:latin typeface="Calibri"/>
              <a:ea typeface="Calibri"/>
              <a:cs typeface="Calibri"/>
              <a:sym typeface="Calibri"/>
            </a:endParaRPr>
          </a:p>
        </p:txBody>
      </p:sp>
      <p:sp>
        <p:nvSpPr>
          <p:cNvPr id="69" name="Google Shape;69;p14"/>
          <p:cNvSpPr/>
          <p:nvPr/>
        </p:nvSpPr>
        <p:spPr>
          <a:xfrm>
            <a:off x="6736295" y="1199164"/>
            <a:ext cx="2052792" cy="745652"/>
          </a:xfrm>
          <a:prstGeom prst="wedgeRoundRectCallout">
            <a:avLst>
              <a:gd name="adj1" fmla="val -64577"/>
              <a:gd name="adj2" fmla="val 72000"/>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b="1" spc="-30" dirty="0">
                <a:latin typeface="Calibri"/>
                <a:ea typeface="Calibri"/>
                <a:cs typeface="Calibri"/>
                <a:sym typeface="Calibri"/>
              </a:rPr>
              <a:t>Rate Graph</a:t>
            </a:r>
            <a:r>
              <a:rPr lang="en" sz="1100" spc="-30" dirty="0">
                <a:latin typeface="Calibri"/>
                <a:ea typeface="Calibri"/>
                <a:cs typeface="Calibri"/>
                <a:sym typeface="Calibri"/>
              </a:rPr>
              <a:t> </a:t>
            </a:r>
            <a:r>
              <a:rPr lang="en-US" sz="1100" spc="-30" dirty="0">
                <a:latin typeface="Calibri"/>
                <a:ea typeface="Calibri"/>
                <a:cs typeface="Calibri"/>
                <a:sym typeface="Calibri"/>
              </a:rPr>
              <a:t>compares</a:t>
            </a:r>
            <a:r>
              <a:rPr lang="en" sz="1100" spc="-30" dirty="0">
                <a:latin typeface="Calibri"/>
                <a:ea typeface="Calibri"/>
                <a:cs typeface="Calibri"/>
                <a:sym typeface="Calibri"/>
              </a:rPr>
              <a:t> change in state and national </a:t>
            </a:r>
            <a:r>
              <a:rPr lang="en-US" sz="1100" spc="-30" dirty="0">
                <a:latin typeface="Calibri"/>
                <a:ea typeface="Calibri"/>
                <a:cs typeface="Calibri"/>
                <a:sym typeface="Calibri"/>
              </a:rPr>
              <a:t>midlife</a:t>
            </a:r>
            <a:r>
              <a:rPr lang="en" sz="1100" spc="-30" dirty="0">
                <a:latin typeface="Calibri"/>
                <a:ea typeface="Calibri"/>
                <a:cs typeface="Calibri"/>
                <a:sym typeface="Calibri"/>
              </a:rPr>
              <a:t> mortality rates from 2000-2017.</a:t>
            </a:r>
            <a:endParaRPr sz="1100" spc="-30" dirty="0">
              <a:latin typeface="Calibri"/>
              <a:ea typeface="Calibri"/>
              <a:cs typeface="Calibri"/>
              <a:sym typeface="Calibri"/>
            </a:endParaRPr>
          </a:p>
        </p:txBody>
      </p:sp>
      <p:sp>
        <p:nvSpPr>
          <p:cNvPr id="70" name="Google Shape;70;p14"/>
          <p:cNvSpPr/>
          <p:nvPr/>
        </p:nvSpPr>
        <p:spPr>
          <a:xfrm>
            <a:off x="5283323" y="3245155"/>
            <a:ext cx="2390771" cy="600015"/>
          </a:xfrm>
          <a:prstGeom prst="wedgeRoundRectCallout">
            <a:avLst>
              <a:gd name="adj1" fmla="val -89591"/>
              <a:gd name="adj2" fmla="val -8080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 sz="1100" dirty="0">
                <a:latin typeface="Calibri"/>
                <a:cs typeface="Calibri"/>
                <a:sym typeface="Calibri"/>
              </a:rPr>
              <a:t>US map of county-level </a:t>
            </a:r>
            <a:r>
              <a:rPr lang="en-US" sz="1100" dirty="0">
                <a:latin typeface="Calibri"/>
                <a:cs typeface="Calibri"/>
                <a:sym typeface="Calibri"/>
              </a:rPr>
              <a:t>midlife</a:t>
            </a:r>
            <a:r>
              <a:rPr lang="en" sz="1100" dirty="0">
                <a:latin typeface="Calibri"/>
                <a:cs typeface="Calibri"/>
                <a:sym typeface="Calibri"/>
              </a:rPr>
              <a:t> mortalities exhibits regional disparities in mortality.</a:t>
            </a:r>
            <a:endParaRPr sz="1100" dirty="0">
              <a:latin typeface="Calibri"/>
              <a:cs typeface="Calibri"/>
              <a:sym typeface="Calibri"/>
            </a:endParaRPr>
          </a:p>
        </p:txBody>
      </p:sp>
      <p:sp>
        <p:nvSpPr>
          <p:cNvPr id="71" name="Google Shape;71;p14"/>
          <p:cNvSpPr/>
          <p:nvPr/>
        </p:nvSpPr>
        <p:spPr>
          <a:xfrm>
            <a:off x="7308000" y="2198540"/>
            <a:ext cx="1943307" cy="670267"/>
          </a:xfrm>
          <a:prstGeom prst="wedgeRoundRectCallout">
            <a:avLst>
              <a:gd name="adj1" fmla="val -74954"/>
              <a:gd name="adj2" fmla="val 2494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 sz="1100" dirty="0">
                <a:latin typeface="Calibri"/>
                <a:cs typeface="Calibri"/>
                <a:sym typeface="Calibri"/>
              </a:rPr>
              <a:t>Users can get more details in the </a:t>
            </a:r>
            <a:r>
              <a:rPr lang="en" sz="1100" b="1" dirty="0">
                <a:latin typeface="Calibri"/>
                <a:cs typeface="Calibri"/>
                <a:sym typeface="Calibri"/>
              </a:rPr>
              <a:t>State</a:t>
            </a:r>
            <a:r>
              <a:rPr lang="en" sz="1100" dirty="0">
                <a:latin typeface="Calibri"/>
                <a:cs typeface="Calibri"/>
                <a:sym typeface="Calibri"/>
              </a:rPr>
              <a:t> and </a:t>
            </a:r>
            <a:r>
              <a:rPr lang="en" sz="1100" b="1" dirty="0">
                <a:latin typeface="Calibri"/>
                <a:cs typeface="Calibri"/>
                <a:sym typeface="Calibri"/>
              </a:rPr>
              <a:t>Factor</a:t>
            </a:r>
            <a:r>
              <a:rPr lang="en" sz="1100" dirty="0">
                <a:latin typeface="Calibri"/>
                <a:cs typeface="Calibri"/>
                <a:sym typeface="Calibri"/>
              </a:rPr>
              <a:t> view</a:t>
            </a:r>
            <a:br>
              <a:rPr lang="en" sz="1100" dirty="0">
                <a:latin typeface="Calibri"/>
                <a:cs typeface="Calibri"/>
                <a:sym typeface="Calibri"/>
              </a:rPr>
            </a:br>
            <a:r>
              <a:rPr lang="en" sz="1100" dirty="0">
                <a:latin typeface="Calibri"/>
                <a:cs typeface="Calibri"/>
                <a:sym typeface="Calibri"/>
              </a:rPr>
              <a:t>by clicking </a:t>
            </a:r>
            <a:r>
              <a:rPr lang="en" sz="1100" b="1" dirty="0">
                <a:latin typeface="Calibri"/>
                <a:cs typeface="Calibri"/>
                <a:sym typeface="Calibri"/>
              </a:rPr>
              <a:t>&lt;&lt; or &gt;&gt; </a:t>
            </a:r>
            <a:r>
              <a:rPr lang="en" sz="1100" dirty="0">
                <a:latin typeface="Calibri"/>
                <a:cs typeface="Calibri"/>
                <a:sym typeface="Calibri"/>
              </a:rPr>
              <a:t>or using left or right arrows.</a:t>
            </a:r>
            <a:endParaRPr sz="1100" dirty="0">
              <a:latin typeface="Calibri"/>
              <a:cs typeface="Calibri"/>
              <a:sym typeface="Calibri"/>
            </a:endParaRPr>
          </a:p>
        </p:txBody>
      </p:sp>
      <p:sp>
        <p:nvSpPr>
          <p:cNvPr id="72" name="Google Shape;72;p14"/>
          <p:cNvSpPr/>
          <p:nvPr/>
        </p:nvSpPr>
        <p:spPr>
          <a:xfrm>
            <a:off x="927646" y="2571750"/>
            <a:ext cx="1084519" cy="1119360"/>
          </a:xfrm>
          <a:prstGeom prst="wedgeRoundRectCallout">
            <a:avLst>
              <a:gd name="adj1" fmla="val 104209"/>
              <a:gd name="adj2" fmla="val 4022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r>
              <a:rPr lang="en" sz="1100" dirty="0">
                <a:latin typeface="Calibri"/>
                <a:cs typeface="Calibri"/>
                <a:sym typeface="Calibri"/>
              </a:rPr>
              <a:t>Data for </a:t>
            </a:r>
            <a:r>
              <a:rPr lang="en" sz="1100" b="1" dirty="0">
                <a:latin typeface="Calibri"/>
                <a:cs typeface="Calibri"/>
                <a:sym typeface="Calibri"/>
              </a:rPr>
              <a:t>age-specific</a:t>
            </a:r>
            <a:r>
              <a:rPr lang="en" sz="1100" dirty="0">
                <a:latin typeface="Calibri"/>
                <a:cs typeface="Calibri"/>
                <a:sym typeface="Calibri"/>
              </a:rPr>
              <a:t> mortalities are from CDC WONDER.</a:t>
            </a:r>
            <a:endParaRPr sz="1100" dirty="0">
              <a:latin typeface="Calibri"/>
              <a:cs typeface="Calibri"/>
              <a:sym typeface="Calibri"/>
            </a:endParaRPr>
          </a:p>
        </p:txBody>
      </p:sp>
      <p:sp>
        <p:nvSpPr>
          <p:cNvPr id="67" name="Google Shape;67;p14"/>
          <p:cNvSpPr txBox="1">
            <a:spLocks noGrp="1"/>
          </p:cNvSpPr>
          <p:nvPr>
            <p:ph type="title"/>
          </p:nvPr>
        </p:nvSpPr>
        <p:spPr>
          <a:xfrm>
            <a:off x="415625" y="201098"/>
            <a:ext cx="5279781" cy="7794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t>National View:</a:t>
            </a:r>
            <a:r>
              <a:rPr lang="en" sz="1800" dirty="0"/>
              <a:t> Reveals national and state mortality rate trends through time</a:t>
            </a:r>
            <a:endParaRPr sz="1800" dirty="0"/>
          </a:p>
        </p:txBody>
      </p:sp>
      <p:sp>
        <p:nvSpPr>
          <p:cNvPr id="13" name="Google Shape;89;p16">
            <a:extLst>
              <a:ext uri="{FF2B5EF4-FFF2-40B4-BE49-F238E27FC236}">
                <a16:creationId xmlns:a16="http://schemas.microsoft.com/office/drawing/2014/main" id="{163F42D0-B61D-B140-BB1C-8654ED6C7386}"/>
              </a:ext>
            </a:extLst>
          </p:cNvPr>
          <p:cNvSpPr/>
          <p:nvPr/>
        </p:nvSpPr>
        <p:spPr>
          <a:xfrm>
            <a:off x="4661878" y="1251687"/>
            <a:ext cx="1632035" cy="270749"/>
          </a:xfrm>
          <a:prstGeom prst="wedgeRoundRectCallout">
            <a:avLst>
              <a:gd name="adj1" fmla="val 38860"/>
              <a:gd name="adj2" fmla="val 89505"/>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time period</a:t>
            </a:r>
            <a:endParaRPr sz="1100" b="1" dirty="0">
              <a:latin typeface="Calibri"/>
              <a:cs typeface="Calibri"/>
              <a:sym typeface="Calibri"/>
            </a:endParaRPr>
          </a:p>
        </p:txBody>
      </p:sp>
      <p:sp>
        <p:nvSpPr>
          <p:cNvPr id="16" name="Google Shape;89;p16">
            <a:extLst>
              <a:ext uri="{FF2B5EF4-FFF2-40B4-BE49-F238E27FC236}">
                <a16:creationId xmlns:a16="http://schemas.microsoft.com/office/drawing/2014/main" id="{19995627-EC52-C348-A103-8F902B086BAC}"/>
              </a:ext>
            </a:extLst>
          </p:cNvPr>
          <p:cNvSpPr/>
          <p:nvPr/>
        </p:nvSpPr>
        <p:spPr>
          <a:xfrm>
            <a:off x="2904676" y="762064"/>
            <a:ext cx="1354808" cy="355897"/>
          </a:xfrm>
          <a:prstGeom prst="wedgeRoundRectCallout">
            <a:avLst>
              <a:gd name="adj1" fmla="val -78300"/>
              <a:gd name="adj2" fmla="val 11305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Question answered by view.</a:t>
            </a:r>
            <a:endParaRPr sz="1100" b="1" dirty="0">
              <a:latin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484215" y="1012718"/>
            <a:ext cx="3465551" cy="555379"/>
          </a:xfrm>
          <a:prstGeom prst="rect">
            <a:avLst/>
          </a:prstGeom>
        </p:spPr>
        <p:txBody>
          <a:bodyPr spcFirstLastPara="1" wrap="square" lIns="91425" tIns="91425" rIns="91425" bIns="91425" anchor="b" anchorCtr="0">
            <a:noAutofit/>
          </a:bodyPr>
          <a:lstStyle/>
          <a:p>
            <a:pPr lvl="0"/>
            <a:r>
              <a:rPr lang="en" sz="1400" dirty="0"/>
              <a:t>Mortality Rate Data (2000-2017) from </a:t>
            </a:r>
            <a:r>
              <a:rPr lang="en" sz="1400" dirty="0">
                <a:hlinkClick r:id="rId3"/>
              </a:rPr>
              <a:t>Wonder.CDC.org</a:t>
            </a:r>
            <a:endParaRPr sz="1400" dirty="0"/>
          </a:p>
        </p:txBody>
      </p:sp>
      <p:sp>
        <p:nvSpPr>
          <p:cNvPr id="78" name="Google Shape;78;p15"/>
          <p:cNvSpPr txBox="1">
            <a:spLocks noGrp="1"/>
          </p:cNvSpPr>
          <p:nvPr>
            <p:ph type="body" idx="1"/>
          </p:nvPr>
        </p:nvSpPr>
        <p:spPr>
          <a:xfrm>
            <a:off x="484215" y="1595384"/>
            <a:ext cx="4087785" cy="2305068"/>
          </a:xfrm>
          <a:prstGeom prst="rect">
            <a:avLst/>
          </a:prstGeom>
        </p:spPr>
        <p:txBody>
          <a:bodyPr spcFirstLastPara="1" wrap="square" lIns="91425" tIns="91425" rIns="91425" bIns="91425" anchor="t" anchorCtr="0">
            <a:noAutofit/>
          </a:bodyPr>
          <a:lstStyle/>
          <a:p>
            <a:pPr marL="274320" indent="-226060">
              <a:spcBef>
                <a:spcPts val="300"/>
              </a:spcBef>
              <a:spcAft>
                <a:spcPts val="300"/>
              </a:spcAft>
              <a:buSzPct val="100000"/>
            </a:pPr>
            <a:r>
              <a:rPr lang="en" sz="1150" dirty="0"/>
              <a:t>Selected crude </a:t>
            </a:r>
            <a:r>
              <a:rPr lang="en-US" sz="1150" dirty="0"/>
              <a:t>midlife</a:t>
            </a:r>
            <a:r>
              <a:rPr lang="en" sz="1150" dirty="0"/>
              <a:t> mortality rate data of adults ages 25-64 per county because it demonstrates actual premature mortality rates experienced by Americans. </a:t>
            </a:r>
            <a:endParaRPr sz="1150" dirty="0"/>
          </a:p>
          <a:p>
            <a:pPr marL="274320" indent="-226060">
              <a:spcBef>
                <a:spcPts val="300"/>
              </a:spcBef>
              <a:spcAft>
                <a:spcPts val="300"/>
              </a:spcAft>
              <a:buSzPct val="100000"/>
            </a:pPr>
            <a:r>
              <a:rPr lang="en" sz="1150" dirty="0"/>
              <a:t>Calculated mortality rates in </a:t>
            </a:r>
            <a:r>
              <a:rPr lang="en-US" sz="1150" dirty="0"/>
              <a:t>three-year</a:t>
            </a:r>
            <a:r>
              <a:rPr lang="en" sz="1150" dirty="0"/>
              <a:t> chunks from CDC Wonder Detail to reveal trends and avoid data suppression by CDC. Suppressed data was imputed. </a:t>
            </a:r>
          </a:p>
          <a:p>
            <a:pPr marL="274320" indent="-226060">
              <a:spcBef>
                <a:spcPts val="300"/>
              </a:spcBef>
              <a:spcAft>
                <a:spcPts val="300"/>
              </a:spcAft>
              <a:buSzPct val="100000"/>
            </a:pPr>
            <a:r>
              <a:rPr lang="en" sz="1150" dirty="0"/>
              <a:t>Used national, state and county rates for major causes of death: Cancer, Cardiovascular Disease, Deaths of Despair  (suicide and self harm), and All Cause. </a:t>
            </a:r>
            <a:endParaRPr sz="1150" dirty="0"/>
          </a:p>
          <a:p>
            <a:pPr marL="457200" lvl="0" indent="0" algn="l" rtl="0">
              <a:spcBef>
                <a:spcPts val="300"/>
              </a:spcBef>
              <a:spcAft>
                <a:spcPts val="300"/>
              </a:spcAft>
              <a:buNone/>
            </a:pPr>
            <a:endParaRPr sz="1150" dirty="0"/>
          </a:p>
        </p:txBody>
      </p:sp>
      <p:sp>
        <p:nvSpPr>
          <p:cNvPr id="79" name="Google Shape;79;p15"/>
          <p:cNvSpPr txBox="1">
            <a:spLocks noGrp="1"/>
          </p:cNvSpPr>
          <p:nvPr>
            <p:ph type="title"/>
          </p:nvPr>
        </p:nvSpPr>
        <p:spPr>
          <a:xfrm>
            <a:off x="4650878" y="1012718"/>
            <a:ext cx="3637729" cy="55537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400" dirty="0"/>
              <a:t>County-level Social and Economic Factors from </a:t>
            </a:r>
            <a:r>
              <a:rPr lang="en" sz="1400" dirty="0">
                <a:hlinkClick r:id="rId4"/>
              </a:rPr>
              <a:t>CountyHealthRankings.org</a:t>
            </a:r>
            <a:endParaRPr sz="1400" dirty="0"/>
          </a:p>
        </p:txBody>
      </p:sp>
      <p:sp>
        <p:nvSpPr>
          <p:cNvPr id="80" name="Google Shape;80;p15"/>
          <p:cNvSpPr txBox="1">
            <a:spLocks noGrp="1"/>
          </p:cNvSpPr>
          <p:nvPr>
            <p:ph type="body" idx="1"/>
          </p:nvPr>
        </p:nvSpPr>
        <p:spPr>
          <a:xfrm>
            <a:off x="4650878" y="1595384"/>
            <a:ext cx="3880751" cy="2325252"/>
          </a:xfrm>
          <a:prstGeom prst="rect">
            <a:avLst/>
          </a:prstGeom>
        </p:spPr>
        <p:txBody>
          <a:bodyPr spcFirstLastPara="1" wrap="square" lIns="91425" tIns="91425" rIns="91425" bIns="91425" anchor="t" anchorCtr="0">
            <a:noAutofit/>
          </a:bodyPr>
          <a:lstStyle/>
          <a:p>
            <a:pPr marL="274320" indent="-226060">
              <a:spcBef>
                <a:spcPts val="300"/>
              </a:spcBef>
              <a:spcAft>
                <a:spcPts val="300"/>
              </a:spcAft>
              <a:buSzPct val="100000"/>
            </a:pPr>
            <a:r>
              <a:rPr lang="en" sz="1150" dirty="0"/>
              <a:t>Downloaded factors from over 20 primary sources gathered by </a:t>
            </a:r>
            <a:r>
              <a:rPr lang="en" sz="1150" dirty="0" err="1"/>
              <a:t>CountyHealthRankings.org</a:t>
            </a:r>
            <a:r>
              <a:rPr lang="en" sz="1150" dirty="0"/>
              <a:t>, maintained by the Robert Woods Johnson Foundation.</a:t>
            </a:r>
            <a:endParaRPr sz="1150" dirty="0"/>
          </a:p>
          <a:p>
            <a:pPr marL="274320" lvl="0" indent="-226060">
              <a:spcBef>
                <a:spcPts val="300"/>
              </a:spcBef>
              <a:spcAft>
                <a:spcPts val="300"/>
              </a:spcAft>
              <a:buSzPct val="100000"/>
            </a:pPr>
            <a:r>
              <a:rPr lang="en" sz="1150" dirty="0"/>
              <a:t>Started with 150+ factors addressing health behaviors, clinical care, education, employment, social supports, community safety, and physical environments. </a:t>
            </a:r>
            <a:endParaRPr sz="1150" dirty="0"/>
          </a:p>
          <a:p>
            <a:pPr marL="274320" indent="-226060">
              <a:spcBef>
                <a:spcPts val="300"/>
              </a:spcBef>
              <a:spcAft>
                <a:spcPts val="300"/>
              </a:spcAft>
              <a:buSzPct val="100000"/>
            </a:pPr>
            <a:r>
              <a:rPr lang="en" sz="1150" dirty="0"/>
              <a:t>Reduced to ~70 factor by curating and limiting to those correlating with at least one cause of death at the national level.</a:t>
            </a:r>
            <a:endParaRPr sz="1150" dirty="0"/>
          </a:p>
          <a:p>
            <a:pPr marL="274320" indent="-226060">
              <a:spcBef>
                <a:spcPts val="300"/>
              </a:spcBef>
              <a:spcAft>
                <a:spcPts val="300"/>
              </a:spcAft>
              <a:buSzPct val="100000"/>
            </a:pPr>
            <a:r>
              <a:rPr lang="en" sz="1150" dirty="0"/>
              <a:t>Descriptions linked to primary sources.</a:t>
            </a:r>
            <a:endParaRPr sz="1150" dirty="0"/>
          </a:p>
        </p:txBody>
      </p:sp>
      <p:sp>
        <p:nvSpPr>
          <p:cNvPr id="81" name="Google Shape;81;p15"/>
          <p:cNvSpPr txBox="1"/>
          <p:nvPr/>
        </p:nvSpPr>
        <p:spPr>
          <a:xfrm>
            <a:off x="484215" y="3920636"/>
            <a:ext cx="8212357" cy="62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100" b="1" dirty="0" err="1">
                <a:solidFill>
                  <a:schemeClr val="dk2"/>
                </a:solidFill>
              </a:rPr>
              <a:t>MortalityMinder</a:t>
            </a:r>
            <a:r>
              <a:rPr lang="en" sz="1100" b="1" dirty="0">
                <a:solidFill>
                  <a:schemeClr val="dk2"/>
                </a:solidFill>
              </a:rPr>
              <a:t> is open source and easily expands to other age-adjusted, age-specific, and group-specific mortality rates, death causes, and/or features. </a:t>
            </a:r>
            <a:r>
              <a:rPr lang="en" sz="1100" dirty="0">
                <a:solidFill>
                  <a:schemeClr val="dk2"/>
                </a:solidFill>
              </a:rPr>
              <a:t> </a:t>
            </a:r>
            <a:endParaRPr sz="1100" dirty="0"/>
          </a:p>
        </p:txBody>
      </p:sp>
      <p:sp>
        <p:nvSpPr>
          <p:cNvPr id="82" name="Google Shape;82;p15"/>
          <p:cNvSpPr txBox="1">
            <a:spLocks noGrp="1"/>
          </p:cNvSpPr>
          <p:nvPr>
            <p:ph type="title"/>
          </p:nvPr>
        </p:nvSpPr>
        <p:spPr>
          <a:xfrm>
            <a:off x="447428" y="483979"/>
            <a:ext cx="8406900" cy="4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t>Data Sources and Preparation</a:t>
            </a:r>
            <a:r>
              <a:rPr lang="en" dirty="0"/>
              <a:t>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233688" y="188761"/>
            <a:ext cx="4231788" cy="584033"/>
          </a:xfrm>
          <a:prstGeom prst="rect">
            <a:avLst/>
          </a:prstGeom>
        </p:spPr>
        <p:txBody>
          <a:bodyPr spcFirstLastPara="1" wrap="square" lIns="91425" tIns="91425" rIns="91425" bIns="91425" anchor="t" anchorCtr="0">
            <a:noAutofit/>
          </a:bodyPr>
          <a:lstStyle/>
          <a:p>
            <a:r>
              <a:rPr lang="en" sz="1800" b="1" dirty="0"/>
              <a:t>State View: </a:t>
            </a:r>
            <a:r>
              <a:rPr lang="en" sz="1800" dirty="0"/>
              <a:t>Summarizes a specific states mortality trends and disparities</a:t>
            </a:r>
            <a:endParaRPr sz="1800" dirty="0"/>
          </a:p>
        </p:txBody>
      </p:sp>
      <p:pic>
        <p:nvPicPr>
          <p:cNvPr id="88" name="Google Shape;88;p16"/>
          <p:cNvPicPr preferRelativeResize="0"/>
          <p:nvPr/>
        </p:nvPicPr>
        <p:blipFill>
          <a:blip r:embed="rId3"/>
          <a:stretch>
            <a:fillRect/>
          </a:stretch>
        </p:blipFill>
        <p:spPr>
          <a:xfrm>
            <a:off x="337960" y="961107"/>
            <a:ext cx="5547763" cy="3467352"/>
          </a:xfrm>
          <a:prstGeom prst="rect">
            <a:avLst/>
          </a:prstGeom>
          <a:noFill/>
          <a:ln w="9525" cap="flat" cmpd="sng">
            <a:solidFill>
              <a:schemeClr val="dk2"/>
            </a:solidFill>
            <a:prstDash val="solid"/>
            <a:round/>
            <a:headEnd type="none" w="sm" len="sm"/>
            <a:tailEnd type="none" w="sm" len="sm"/>
          </a:ln>
        </p:spPr>
      </p:pic>
      <p:sp>
        <p:nvSpPr>
          <p:cNvPr id="89" name="Google Shape;89;p16"/>
          <p:cNvSpPr/>
          <p:nvPr/>
        </p:nvSpPr>
        <p:spPr>
          <a:xfrm>
            <a:off x="4288626" y="129845"/>
            <a:ext cx="2194184" cy="584033"/>
          </a:xfrm>
          <a:prstGeom prst="wedgeRoundRectCallout">
            <a:avLst>
              <a:gd name="adj1" fmla="val -73196"/>
              <a:gd name="adj2" fmla="val 160267"/>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time period shown in the </a:t>
            </a:r>
            <a:r>
              <a:rPr lang="en" sz="1100" b="1" dirty="0">
                <a:latin typeface="Calibri"/>
                <a:cs typeface="Calibri"/>
                <a:sym typeface="Calibri"/>
              </a:rPr>
              <a:t>Mortality Rate Map.</a:t>
            </a:r>
            <a:endParaRPr sz="1100" b="1" dirty="0">
              <a:latin typeface="Calibri"/>
              <a:cs typeface="Calibri"/>
              <a:sym typeface="Calibri"/>
            </a:endParaRPr>
          </a:p>
        </p:txBody>
      </p:sp>
      <p:sp>
        <p:nvSpPr>
          <p:cNvPr id="90" name="Google Shape;90;p16"/>
          <p:cNvSpPr/>
          <p:nvPr/>
        </p:nvSpPr>
        <p:spPr bwMode="auto">
          <a:xfrm>
            <a:off x="233688" y="1803527"/>
            <a:ext cx="2172002" cy="1211386"/>
          </a:xfrm>
          <a:prstGeom prst="wedgeRoundRectCallout">
            <a:avLst>
              <a:gd name="adj1" fmla="val 84"/>
              <a:gd name="adj2" fmla="val 70096"/>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algn="ctr"/>
            <a:r>
              <a:rPr lang="en-US" sz="1100" dirty="0">
                <a:latin typeface="Calibri" panose="020F0502020204030204" pitchFamily="34" charset="0"/>
                <a:cs typeface="Calibri" panose="020F0502020204030204" pitchFamily="34" charset="0"/>
              </a:rPr>
              <a:t>Counties that share similar midlife mortality rates are categorized into </a:t>
            </a:r>
            <a:r>
              <a:rPr lang="en-US" sz="1100" b="1" dirty="0">
                <a:latin typeface="Calibri" panose="020F0502020204030204" pitchFamily="34" charset="0"/>
                <a:cs typeface="Calibri" panose="020F0502020204030204" pitchFamily="34" charset="0"/>
              </a:rPr>
              <a:t>Risk Groups.</a:t>
            </a:r>
            <a:endParaRPr lang="en-US" sz="1100" dirty="0">
              <a:latin typeface="Calibri" panose="020F0502020204030204" pitchFamily="34" charset="0"/>
              <a:cs typeface="Calibri" panose="020F0502020204030204" pitchFamily="34" charset="0"/>
            </a:endParaRPr>
          </a:p>
          <a:p>
            <a:pPr marL="0" lvl="0" indent="0" algn="ctr">
              <a:buFont typeface="Arial"/>
              <a:buNone/>
            </a:pPr>
            <a:r>
              <a:rPr lang="en" sz="1100" dirty="0">
                <a:latin typeface="Calibri" panose="020F0502020204030204" pitchFamily="34" charset="0"/>
                <a:cs typeface="Calibri" panose="020F0502020204030204" pitchFamily="34" charset="0"/>
                <a:sym typeface="Calibri"/>
              </a:rPr>
              <a:t>Map showing counties colored by risk groups reveals regional disparities. </a:t>
            </a:r>
            <a:endParaRPr sz="1100" dirty="0">
              <a:latin typeface="Calibri" panose="020F0502020204030204" pitchFamily="34" charset="0"/>
              <a:cs typeface="Calibri" panose="020F0502020204030204" pitchFamily="34" charset="0"/>
              <a:sym typeface="Calibri"/>
            </a:endParaRPr>
          </a:p>
        </p:txBody>
      </p:sp>
      <p:sp>
        <p:nvSpPr>
          <p:cNvPr id="91" name="Google Shape;91;p16"/>
          <p:cNvSpPr/>
          <p:nvPr/>
        </p:nvSpPr>
        <p:spPr>
          <a:xfrm>
            <a:off x="4008491" y="1474472"/>
            <a:ext cx="3067427" cy="1211765"/>
          </a:xfrm>
          <a:prstGeom prst="wedgeRoundRectCallout">
            <a:avLst>
              <a:gd name="adj1" fmla="val -55626"/>
              <a:gd name="adj2" fmla="val 8587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 sz="1100" b="1" dirty="0">
                <a:latin typeface="Calibri"/>
                <a:cs typeface="Calibri"/>
                <a:sym typeface="Calibri"/>
              </a:rPr>
              <a:t>Trend Graph </a:t>
            </a:r>
            <a:r>
              <a:rPr lang="en" sz="1100" dirty="0">
                <a:latin typeface="Calibri"/>
                <a:cs typeface="Calibri"/>
                <a:sym typeface="Calibri"/>
              </a:rPr>
              <a:t>summarizes regional disparities through time by plotting mean mortality rates for each risk group. User can compare risk groups to see if better or worse than the national average (Blue). Selected county is the dotted line.</a:t>
            </a:r>
            <a:endParaRPr sz="1100" dirty="0">
              <a:latin typeface="Calibri"/>
              <a:cs typeface="Calibri"/>
              <a:sym typeface="Calibri"/>
            </a:endParaRPr>
          </a:p>
        </p:txBody>
      </p:sp>
      <p:sp>
        <p:nvSpPr>
          <p:cNvPr id="92" name="Google Shape;92;p16"/>
          <p:cNvSpPr/>
          <p:nvPr/>
        </p:nvSpPr>
        <p:spPr>
          <a:xfrm>
            <a:off x="5215649" y="3098034"/>
            <a:ext cx="2470523" cy="802200"/>
          </a:xfrm>
          <a:prstGeom prst="wedgeRoundRectCallout">
            <a:avLst>
              <a:gd name="adj1" fmla="val -97478"/>
              <a:gd name="adj2" fmla="val 3559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 sz="1100" dirty="0">
                <a:latin typeface="Calibri"/>
                <a:cs typeface="Calibri"/>
                <a:sym typeface="Calibri"/>
              </a:rPr>
              <a:t>Counties with sup</a:t>
            </a:r>
            <a:r>
              <a:rPr lang="en-US" sz="1100" dirty="0">
                <a:latin typeface="Calibri"/>
                <a:cs typeface="Calibri"/>
                <a:sym typeface="Calibri"/>
              </a:rPr>
              <a:t>pressed</a:t>
            </a:r>
            <a:r>
              <a:rPr lang="en" sz="1100" dirty="0">
                <a:latin typeface="Calibri"/>
                <a:cs typeface="Calibri"/>
                <a:sym typeface="Calibri"/>
              </a:rPr>
              <a:t> data do not appear on the </a:t>
            </a:r>
            <a:r>
              <a:rPr lang="en" sz="1100" b="1" dirty="0">
                <a:latin typeface="Calibri"/>
                <a:cs typeface="Calibri"/>
                <a:sym typeface="Calibri"/>
              </a:rPr>
              <a:t>Trend Graph</a:t>
            </a:r>
            <a:r>
              <a:rPr lang="en" sz="1100" dirty="0">
                <a:latin typeface="Calibri"/>
                <a:cs typeface="Calibri"/>
                <a:sym typeface="Calibri"/>
              </a:rPr>
              <a:t>. Imputed values are used to create maps. </a:t>
            </a:r>
            <a:endParaRPr sz="1100" dirty="0">
              <a:latin typeface="Calibri"/>
              <a:cs typeface="Calibri"/>
              <a:sym typeface="Calibri"/>
            </a:endParaRPr>
          </a:p>
        </p:txBody>
      </p:sp>
      <p:sp>
        <p:nvSpPr>
          <p:cNvPr id="94" name="Google Shape;94;p16"/>
          <p:cNvSpPr/>
          <p:nvPr/>
        </p:nvSpPr>
        <p:spPr>
          <a:xfrm>
            <a:off x="1825931" y="4332911"/>
            <a:ext cx="3233179" cy="719322"/>
          </a:xfrm>
          <a:prstGeom prst="wedgeRoundRectCallout">
            <a:avLst>
              <a:gd name="adj1" fmla="val -58533"/>
              <a:gd name="adj2" fmla="val -14900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ctr">
              <a:buFont typeface="Arial"/>
              <a:buNone/>
            </a:pPr>
            <a:r>
              <a:rPr lang="en" sz="1100" dirty="0">
                <a:latin typeface="Calibri"/>
                <a:cs typeface="Calibri"/>
                <a:sym typeface="Calibri"/>
              </a:rPr>
              <a:t>User selects specific county to see its name and how it compares to state and nation on </a:t>
            </a:r>
            <a:r>
              <a:rPr lang="en" sz="1100" b="1" dirty="0">
                <a:latin typeface="Calibri"/>
                <a:cs typeface="Calibri"/>
                <a:sym typeface="Calibri"/>
              </a:rPr>
              <a:t>Trend Graph.</a:t>
            </a:r>
            <a:endParaRPr sz="1100" b="1" dirty="0">
              <a:latin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12" name="Google Shape;100;p17">
            <a:extLst>
              <a:ext uri="{FF2B5EF4-FFF2-40B4-BE49-F238E27FC236}">
                <a16:creationId xmlns:a16="http://schemas.microsoft.com/office/drawing/2014/main" id="{DC05DE89-18A6-934D-A541-05B0B4AEE756}"/>
              </a:ext>
            </a:extLst>
          </p:cNvPr>
          <p:cNvPicPr preferRelativeResize="0"/>
          <p:nvPr/>
        </p:nvPicPr>
        <p:blipFill rotWithShape="1">
          <a:blip r:embed="rId3"/>
          <a:srcRect l="40160"/>
          <a:stretch/>
        </p:blipFill>
        <p:spPr>
          <a:xfrm>
            <a:off x="4129290" y="948584"/>
            <a:ext cx="3772941" cy="3683239"/>
          </a:xfrm>
          <a:prstGeom prst="rect">
            <a:avLst/>
          </a:prstGeom>
          <a:noFill/>
          <a:ln w="9525" cap="flat" cmpd="sng">
            <a:solidFill>
              <a:schemeClr val="dk2"/>
            </a:solidFill>
            <a:prstDash val="solid"/>
            <a:round/>
            <a:headEnd type="none" w="sm" len="sm"/>
            <a:tailEnd type="none" w="sm" len="sm"/>
          </a:ln>
        </p:spPr>
      </p:pic>
      <p:sp>
        <p:nvSpPr>
          <p:cNvPr id="87" name="Google Shape;87;p16"/>
          <p:cNvSpPr txBox="1">
            <a:spLocks noGrp="1"/>
          </p:cNvSpPr>
          <p:nvPr>
            <p:ph type="title"/>
          </p:nvPr>
        </p:nvSpPr>
        <p:spPr>
          <a:xfrm>
            <a:off x="233688" y="188762"/>
            <a:ext cx="5557512" cy="466200"/>
          </a:xfrm>
          <a:prstGeom prst="rect">
            <a:avLst/>
          </a:prstGeom>
        </p:spPr>
        <p:txBody>
          <a:bodyPr spcFirstLastPara="1" wrap="square" lIns="91425" tIns="91425" rIns="91425" bIns="91425" anchor="t" anchorCtr="0">
            <a:noAutofit/>
          </a:bodyPr>
          <a:lstStyle/>
          <a:p>
            <a:r>
              <a:rPr lang="en" sz="1800" b="1" dirty="0"/>
              <a:t>State View:</a:t>
            </a:r>
            <a:r>
              <a:rPr lang="en" sz="1800" dirty="0"/>
              <a:t> </a:t>
            </a:r>
            <a:r>
              <a:rPr lang="en-US" dirty="0"/>
              <a:t> </a:t>
            </a:r>
            <a:r>
              <a:rPr lang="en-US" sz="1800" dirty="0"/>
              <a:t>Reveals county-level social and economic factors associated with midlife mortality rates</a:t>
            </a:r>
            <a:br>
              <a:rPr lang="en-US" sz="1800" dirty="0"/>
            </a:br>
            <a:endParaRPr sz="1800" dirty="0"/>
          </a:p>
        </p:txBody>
      </p:sp>
      <p:sp>
        <p:nvSpPr>
          <p:cNvPr id="90" name="Google Shape;90;p16"/>
          <p:cNvSpPr/>
          <p:nvPr/>
        </p:nvSpPr>
        <p:spPr bwMode="auto">
          <a:xfrm>
            <a:off x="4129290" y="1453313"/>
            <a:ext cx="1817878" cy="730368"/>
          </a:xfrm>
          <a:prstGeom prst="wedgeRoundRectCallout">
            <a:avLst>
              <a:gd name="adj1" fmla="val 65152"/>
              <a:gd name="adj2" fmla="val 53613"/>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spc="-30" dirty="0">
                <a:latin typeface="Calibri"/>
                <a:ea typeface="Calibri"/>
                <a:cs typeface="Calibri"/>
                <a:sym typeface="Calibri"/>
              </a:rPr>
              <a:t>Positively-correlated factors are potential </a:t>
            </a:r>
            <a:r>
              <a:rPr lang="en-US" sz="1100" b="1" spc="-30" dirty="0">
                <a:latin typeface="Calibri"/>
                <a:ea typeface="Calibri"/>
                <a:cs typeface="Calibri"/>
                <a:sym typeface="Calibri"/>
              </a:rPr>
              <a:t>Destructive Determinants</a:t>
            </a:r>
            <a:r>
              <a:rPr lang="en-US" sz="1100" spc="-30" dirty="0">
                <a:latin typeface="Calibri"/>
                <a:ea typeface="Calibri"/>
                <a:cs typeface="Calibri"/>
                <a:sym typeface="Calibri"/>
              </a:rPr>
              <a:t> of mortality.</a:t>
            </a:r>
          </a:p>
        </p:txBody>
      </p:sp>
      <p:sp>
        <p:nvSpPr>
          <p:cNvPr id="91" name="Google Shape;91;p16"/>
          <p:cNvSpPr/>
          <p:nvPr/>
        </p:nvSpPr>
        <p:spPr>
          <a:xfrm>
            <a:off x="3594164" y="3563146"/>
            <a:ext cx="2005766" cy="730368"/>
          </a:xfrm>
          <a:prstGeom prst="wedgeRoundRectCallout">
            <a:avLst>
              <a:gd name="adj1" fmla="val 92921"/>
              <a:gd name="adj2" fmla="val 27398"/>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dirty="0">
                <a:latin typeface="Calibri"/>
                <a:ea typeface="Calibri"/>
                <a:cs typeface="Calibri"/>
                <a:sym typeface="Calibri"/>
              </a:rPr>
              <a:t>Negatively-correlated factors are potential </a:t>
            </a:r>
            <a:r>
              <a:rPr lang="en-US" sz="1100" b="1" dirty="0">
                <a:latin typeface="Calibri"/>
                <a:ea typeface="Calibri"/>
                <a:cs typeface="Calibri"/>
                <a:sym typeface="Calibri"/>
              </a:rPr>
              <a:t>Protective Determinants</a:t>
            </a:r>
            <a:r>
              <a:rPr lang="en-US" sz="1100" dirty="0">
                <a:latin typeface="Calibri"/>
                <a:ea typeface="Calibri"/>
                <a:cs typeface="Calibri"/>
                <a:sym typeface="Calibri"/>
              </a:rPr>
              <a:t> of mortality.</a:t>
            </a:r>
          </a:p>
        </p:txBody>
      </p:sp>
      <p:sp>
        <p:nvSpPr>
          <p:cNvPr id="92" name="Google Shape;92;p16"/>
          <p:cNvSpPr/>
          <p:nvPr/>
        </p:nvSpPr>
        <p:spPr>
          <a:xfrm>
            <a:off x="7213945" y="466942"/>
            <a:ext cx="1698889" cy="813955"/>
          </a:xfrm>
          <a:prstGeom prst="wedgeRoundRectCallout">
            <a:avLst>
              <a:gd name="adj1" fmla="val -50838"/>
              <a:gd name="adj2" fmla="val 8887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lgn="ctr"/>
            <a:r>
              <a:rPr lang="en-US" sz="1100" spc="-20" dirty="0"/>
              <a:t>Hover on dot to see factor definition. Click on dot to see details in </a:t>
            </a:r>
            <a:r>
              <a:rPr lang="en-US" sz="1100" b="1" spc="-20" dirty="0"/>
              <a:t>Factor View.</a:t>
            </a:r>
            <a:r>
              <a:rPr lang="en-US" sz="1100" spc="-20" dirty="0"/>
              <a:t> </a:t>
            </a:r>
          </a:p>
        </p:txBody>
      </p:sp>
      <p:sp>
        <p:nvSpPr>
          <p:cNvPr id="13" name="Google Shape;103;p17">
            <a:extLst>
              <a:ext uri="{FF2B5EF4-FFF2-40B4-BE49-F238E27FC236}">
                <a16:creationId xmlns:a16="http://schemas.microsoft.com/office/drawing/2014/main" id="{F17B7442-99FC-1D42-B952-6640A7B9E6B4}"/>
              </a:ext>
            </a:extLst>
          </p:cNvPr>
          <p:cNvSpPr txBox="1">
            <a:spLocks noGrp="1"/>
          </p:cNvSpPr>
          <p:nvPr>
            <p:ph type="body" idx="1"/>
          </p:nvPr>
        </p:nvSpPr>
        <p:spPr>
          <a:xfrm>
            <a:off x="233688" y="916209"/>
            <a:ext cx="3360476" cy="3608290"/>
          </a:xfrm>
          <a:prstGeom prst="rect">
            <a:avLst/>
          </a:prstGeom>
        </p:spPr>
        <p:txBody>
          <a:bodyPr spcFirstLastPara="1" wrap="square" lIns="91425" tIns="91425" rIns="91425" bIns="91425" anchor="t" anchorCtr="0">
            <a:noAutofit/>
          </a:bodyPr>
          <a:lstStyle/>
          <a:p>
            <a:pPr marL="274320" lvl="0" indent="-226060">
              <a:spcBef>
                <a:spcPts val="600"/>
              </a:spcBef>
              <a:spcAft>
                <a:spcPts val="600"/>
              </a:spcAft>
              <a:buSzPts val="1400"/>
            </a:pPr>
            <a:r>
              <a:rPr lang="en" sz="1100" dirty="0"/>
              <a:t>Performs rigorous association study by ordering county Risk Groups by 2015-2017 mortality rate, and computes Kendall Tau Correlation between Factors and Risk Groups.  </a:t>
            </a:r>
          </a:p>
          <a:p>
            <a:pPr marL="274320" lvl="0" indent="-226060">
              <a:spcBef>
                <a:spcPts val="600"/>
              </a:spcBef>
              <a:spcAft>
                <a:spcPts val="600"/>
              </a:spcAft>
              <a:buSzPts val="1400"/>
            </a:pPr>
            <a:r>
              <a:rPr lang="en" sz="1100" dirty="0"/>
              <a:t>Reports up to 15 most significantly (p-value &lt; .05) associated factors.</a:t>
            </a:r>
          </a:p>
          <a:p>
            <a:pPr marL="274320" indent="-226060">
              <a:spcBef>
                <a:spcPts val="600"/>
              </a:spcBef>
              <a:spcAft>
                <a:spcPts val="600"/>
              </a:spcAft>
              <a:buSzPts val="1400"/>
            </a:pPr>
            <a:r>
              <a:rPr lang="en-US" sz="1100" dirty="0"/>
              <a:t>Analysis method of combining Risk Group clustering by K-means with Kendall Correlation was selected for robustness, rigor, and effectiveness.</a:t>
            </a:r>
          </a:p>
          <a:p>
            <a:pPr marL="274320" indent="-226060">
              <a:spcBef>
                <a:spcPts val="600"/>
              </a:spcBef>
              <a:spcAft>
                <a:spcPts val="600"/>
              </a:spcAft>
              <a:buSzPts val="1400"/>
            </a:pPr>
            <a:r>
              <a:rPr lang="en" sz="1100" dirty="0"/>
              <a:t>Alternative analysis methods easily added to open source architecture.</a:t>
            </a:r>
          </a:p>
          <a:p>
            <a:pPr marL="274320" lvl="0" indent="-226060">
              <a:spcBef>
                <a:spcPts val="600"/>
              </a:spcBef>
              <a:spcAft>
                <a:spcPts val="600"/>
              </a:spcAft>
              <a:buSzPts val="1400"/>
            </a:pPr>
            <a:r>
              <a:rPr lang="en-US" sz="1100" dirty="0"/>
              <a:t>Limitation: Associated factors are correlated to midlife mortality rates. Further investigation is needed to see if they are actual determinants of mortality. </a:t>
            </a:r>
            <a:endParaRPr lang="en" sz="1100" dirty="0"/>
          </a:p>
          <a:p>
            <a:pPr marL="48260" lvl="0" indent="0">
              <a:spcBef>
                <a:spcPts val="600"/>
              </a:spcBef>
              <a:spcAft>
                <a:spcPts val="600"/>
              </a:spcAft>
              <a:buSzPts val="1400"/>
              <a:buNone/>
            </a:pPr>
            <a:endParaRPr sz="1100" dirty="0"/>
          </a:p>
        </p:txBody>
      </p:sp>
    </p:spTree>
    <p:extLst>
      <p:ext uri="{BB962C8B-B14F-4D97-AF65-F5344CB8AC3E}">
        <p14:creationId xmlns:p14="http://schemas.microsoft.com/office/powerpoint/2010/main" val="214067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12" name="Google Shape;109;p18">
            <a:extLst>
              <a:ext uri="{FF2B5EF4-FFF2-40B4-BE49-F238E27FC236}">
                <a16:creationId xmlns:a16="http://schemas.microsoft.com/office/drawing/2014/main" id="{D2C5846F-FB28-1E4E-A450-6B40B8194170}"/>
              </a:ext>
            </a:extLst>
          </p:cNvPr>
          <p:cNvPicPr preferRelativeResize="0"/>
          <p:nvPr/>
        </p:nvPicPr>
        <p:blipFill>
          <a:blip r:embed="rId3"/>
          <a:stretch>
            <a:fillRect/>
          </a:stretch>
        </p:blipFill>
        <p:spPr>
          <a:xfrm>
            <a:off x="1876316" y="1134788"/>
            <a:ext cx="5095161" cy="3184475"/>
          </a:xfrm>
          <a:prstGeom prst="rect">
            <a:avLst/>
          </a:prstGeom>
          <a:noFill/>
          <a:ln w="9525" cap="flat" cmpd="sng">
            <a:solidFill>
              <a:schemeClr val="dk2"/>
            </a:solidFill>
            <a:prstDash val="solid"/>
            <a:round/>
            <a:headEnd type="none" w="sm" len="sm"/>
            <a:tailEnd type="none" w="sm" len="sm"/>
          </a:ln>
        </p:spPr>
      </p:pic>
      <p:sp>
        <p:nvSpPr>
          <p:cNvPr id="87" name="Google Shape;87;p16"/>
          <p:cNvSpPr txBox="1">
            <a:spLocks noGrp="1"/>
          </p:cNvSpPr>
          <p:nvPr>
            <p:ph type="title"/>
          </p:nvPr>
        </p:nvSpPr>
        <p:spPr>
          <a:xfrm>
            <a:off x="233688" y="188762"/>
            <a:ext cx="4608606" cy="466200"/>
          </a:xfrm>
          <a:prstGeom prst="rect">
            <a:avLst/>
          </a:prstGeom>
        </p:spPr>
        <p:txBody>
          <a:bodyPr spcFirstLastPara="1" wrap="square" lIns="91425" tIns="91425" rIns="91425" bIns="91425" anchor="t" anchorCtr="0">
            <a:noAutofit/>
          </a:bodyPr>
          <a:lstStyle/>
          <a:p>
            <a:r>
              <a:rPr lang="en" sz="1800" b="1" dirty="0"/>
              <a:t>Factor View:</a:t>
            </a:r>
            <a:r>
              <a:rPr lang="en" sz="1800" dirty="0"/>
              <a:t> Examines how potential determinants are associated with midlife mortality</a:t>
            </a:r>
            <a:endParaRPr sz="1800" dirty="0"/>
          </a:p>
        </p:txBody>
      </p:sp>
      <p:sp>
        <p:nvSpPr>
          <p:cNvPr id="89" name="Google Shape;89;p16"/>
          <p:cNvSpPr/>
          <p:nvPr/>
        </p:nvSpPr>
        <p:spPr>
          <a:xfrm>
            <a:off x="262774" y="1415016"/>
            <a:ext cx="1318198" cy="376285"/>
          </a:xfrm>
          <a:prstGeom prst="wedgeRoundRectCallout">
            <a:avLst>
              <a:gd name="adj1" fmla="val 61582"/>
              <a:gd name="adj2" fmla="val 80348"/>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a:t>
            </a:r>
            <a:r>
              <a:rPr lang="en-US" sz="1100" b="1" dirty="0">
                <a:latin typeface="Calibri"/>
                <a:ea typeface="Calibri"/>
                <a:cs typeface="Calibri"/>
                <a:sym typeface="Calibri"/>
              </a:rPr>
              <a:t> Factor</a:t>
            </a:r>
            <a:r>
              <a:rPr lang="en-US" sz="1100" dirty="0">
                <a:latin typeface="Calibri"/>
                <a:ea typeface="Calibri"/>
                <a:cs typeface="Calibri"/>
                <a:sym typeface="Calibri"/>
              </a:rPr>
              <a:t>. </a:t>
            </a:r>
          </a:p>
        </p:txBody>
      </p:sp>
      <p:sp>
        <p:nvSpPr>
          <p:cNvPr id="90" name="Google Shape;90;p16"/>
          <p:cNvSpPr/>
          <p:nvPr/>
        </p:nvSpPr>
        <p:spPr bwMode="auto">
          <a:xfrm>
            <a:off x="4718611" y="188762"/>
            <a:ext cx="1835902" cy="841028"/>
          </a:xfrm>
          <a:prstGeom prst="wedgeRoundRectCallout">
            <a:avLst>
              <a:gd name="adj1" fmla="val -78427"/>
              <a:gd name="adj2" fmla="val 117114"/>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Box plots show distribution within each Risk Group of the selected </a:t>
            </a:r>
            <a:r>
              <a:rPr lang="en-US" sz="1100" b="1" dirty="0">
                <a:latin typeface="Calibri"/>
                <a:ea typeface="Calibri"/>
                <a:cs typeface="Calibri"/>
                <a:sym typeface="Calibri"/>
              </a:rPr>
              <a:t>Factor</a:t>
            </a:r>
            <a:r>
              <a:rPr lang="en-US" sz="1100" dirty="0">
                <a:latin typeface="Calibri"/>
                <a:ea typeface="Calibri"/>
                <a:cs typeface="Calibri"/>
                <a:sym typeface="Calibri"/>
              </a:rPr>
              <a:t>.</a:t>
            </a:r>
          </a:p>
        </p:txBody>
      </p:sp>
      <p:sp>
        <p:nvSpPr>
          <p:cNvPr id="91" name="Google Shape;91;p16"/>
          <p:cNvSpPr/>
          <p:nvPr/>
        </p:nvSpPr>
        <p:spPr>
          <a:xfrm>
            <a:off x="57349" y="2031214"/>
            <a:ext cx="1847473" cy="841028"/>
          </a:xfrm>
          <a:prstGeom prst="wedgeRoundRectCallout">
            <a:avLst>
              <a:gd name="adj1" fmla="val 57358"/>
              <a:gd name="adj2" fmla="val -20631"/>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Report on </a:t>
            </a:r>
            <a:r>
              <a:rPr lang="en-US" sz="1100" b="1" dirty="0">
                <a:latin typeface="Calibri"/>
                <a:ea typeface="Calibri"/>
                <a:cs typeface="Calibri"/>
                <a:sym typeface="Calibri"/>
              </a:rPr>
              <a:t>Factor</a:t>
            </a:r>
            <a:r>
              <a:rPr lang="en-US" sz="1100" dirty="0">
                <a:latin typeface="Calibri"/>
                <a:ea typeface="Calibri"/>
                <a:cs typeface="Calibri"/>
                <a:sym typeface="Calibri"/>
              </a:rPr>
              <a:t> with definitions, links to sources, correlation with significance, and maps.</a:t>
            </a:r>
          </a:p>
        </p:txBody>
      </p:sp>
      <p:sp>
        <p:nvSpPr>
          <p:cNvPr id="92" name="Google Shape;92;p16"/>
          <p:cNvSpPr/>
          <p:nvPr/>
        </p:nvSpPr>
        <p:spPr>
          <a:xfrm>
            <a:off x="2689936" y="4156942"/>
            <a:ext cx="2238324" cy="811569"/>
          </a:xfrm>
          <a:prstGeom prst="wedgeRoundRectCallout">
            <a:avLst>
              <a:gd name="adj1" fmla="val 27598"/>
              <a:gd name="adj2" fmla="val -69305"/>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Scatter plot shows relationship between selected</a:t>
            </a:r>
            <a:r>
              <a:rPr lang="en-US" sz="1100" b="1" dirty="0">
                <a:latin typeface="Calibri"/>
                <a:ea typeface="Calibri"/>
                <a:cs typeface="Calibri"/>
                <a:sym typeface="Calibri"/>
              </a:rPr>
              <a:t> Factor</a:t>
            </a:r>
            <a:r>
              <a:rPr lang="en-US" sz="1100" dirty="0">
                <a:latin typeface="Calibri"/>
                <a:ea typeface="Calibri"/>
                <a:cs typeface="Calibri"/>
                <a:sym typeface="Calibri"/>
              </a:rPr>
              <a:t>, </a:t>
            </a:r>
            <a:r>
              <a:rPr lang="en-US" sz="1100" b="1" dirty="0">
                <a:latin typeface="Calibri"/>
                <a:ea typeface="Calibri"/>
                <a:cs typeface="Calibri"/>
                <a:sym typeface="Calibri"/>
              </a:rPr>
              <a:t>Risk Cluster </a:t>
            </a:r>
            <a:r>
              <a:rPr lang="en-US" sz="1100" dirty="0">
                <a:latin typeface="Calibri"/>
                <a:ea typeface="Calibri"/>
                <a:cs typeface="Calibri"/>
                <a:sym typeface="Calibri"/>
              </a:rPr>
              <a:t>and</a:t>
            </a:r>
            <a:r>
              <a:rPr lang="en-US" sz="1100" b="1" dirty="0">
                <a:latin typeface="Calibri"/>
                <a:ea typeface="Calibri"/>
                <a:cs typeface="Calibri"/>
                <a:sym typeface="Calibri"/>
              </a:rPr>
              <a:t> Mortality Rate</a:t>
            </a:r>
            <a:r>
              <a:rPr lang="en-US" sz="1100" dirty="0">
                <a:latin typeface="Calibri"/>
                <a:ea typeface="Calibri"/>
                <a:cs typeface="Calibri"/>
                <a:sym typeface="Calibri"/>
              </a:rPr>
              <a:t>. Dots represent counties. </a:t>
            </a:r>
          </a:p>
        </p:txBody>
      </p:sp>
      <p:sp>
        <p:nvSpPr>
          <p:cNvPr id="94" name="Google Shape;94;p16"/>
          <p:cNvSpPr/>
          <p:nvPr/>
        </p:nvSpPr>
        <p:spPr>
          <a:xfrm>
            <a:off x="234268" y="3488440"/>
            <a:ext cx="1670554" cy="739753"/>
          </a:xfrm>
          <a:prstGeom prst="wedgeRoundRectCallout">
            <a:avLst>
              <a:gd name="adj1" fmla="val 67300"/>
              <a:gd name="adj2" fmla="val -57825"/>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 a county using dropdown or by clicking on any map for county rates.</a:t>
            </a:r>
          </a:p>
        </p:txBody>
      </p:sp>
      <p:sp>
        <p:nvSpPr>
          <p:cNvPr id="9" name="Google Shape;90;p16">
            <a:extLst>
              <a:ext uri="{FF2B5EF4-FFF2-40B4-BE49-F238E27FC236}">
                <a16:creationId xmlns:a16="http://schemas.microsoft.com/office/drawing/2014/main" id="{B3080D8F-D0C0-5040-A432-FD3FE0A41FE3}"/>
              </a:ext>
            </a:extLst>
          </p:cNvPr>
          <p:cNvSpPr/>
          <p:nvPr/>
        </p:nvSpPr>
        <p:spPr bwMode="auto">
          <a:xfrm>
            <a:off x="6777623" y="1261642"/>
            <a:ext cx="1835902" cy="529660"/>
          </a:xfrm>
          <a:prstGeom prst="wedgeRoundRectCallout">
            <a:avLst>
              <a:gd name="adj1" fmla="val -72376"/>
              <a:gd name="adj2" fmla="val 87647"/>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Factor Analysis shown for reference.</a:t>
            </a:r>
          </a:p>
        </p:txBody>
      </p:sp>
      <p:sp>
        <p:nvSpPr>
          <p:cNvPr id="10" name="Google Shape;90;p16">
            <a:extLst>
              <a:ext uri="{FF2B5EF4-FFF2-40B4-BE49-F238E27FC236}">
                <a16:creationId xmlns:a16="http://schemas.microsoft.com/office/drawing/2014/main" id="{D6D40764-ADAB-0D47-ADEE-481E0410AA09}"/>
              </a:ext>
            </a:extLst>
          </p:cNvPr>
          <p:cNvSpPr/>
          <p:nvPr/>
        </p:nvSpPr>
        <p:spPr bwMode="auto">
          <a:xfrm>
            <a:off x="5159181" y="4382790"/>
            <a:ext cx="1495408" cy="585722"/>
          </a:xfrm>
          <a:prstGeom prst="wedgeRoundRectCallout">
            <a:avLst>
              <a:gd name="adj1" fmla="val -56121"/>
              <a:gd name="adj2" fmla="val -178262"/>
              <a:gd name="adj3" fmla="val 16667"/>
            </a:avLst>
          </a:prstGeom>
          <a:solidFill>
            <a:srgbClr val="5B9AAE"/>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lvl="0"/>
            <a:r>
              <a:rPr lang="en-US" sz="1100" dirty="0">
                <a:latin typeface="Calibri"/>
                <a:ea typeface="Calibri"/>
                <a:cs typeface="Calibri"/>
                <a:sym typeface="Calibri"/>
              </a:rPr>
              <a:t>Selected county is highlighted on plot.</a:t>
            </a:r>
          </a:p>
        </p:txBody>
      </p:sp>
    </p:spTree>
    <p:extLst>
      <p:ext uri="{BB962C8B-B14F-4D97-AF65-F5344CB8AC3E}">
        <p14:creationId xmlns:p14="http://schemas.microsoft.com/office/powerpoint/2010/main" val="3633190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Implementation as Public Open Source Project </a:t>
            </a:r>
            <a:endParaRPr b="1" dirty="0"/>
          </a:p>
        </p:txBody>
      </p:sp>
      <p:sp>
        <p:nvSpPr>
          <p:cNvPr id="121" name="Google Shape;121;p19"/>
          <p:cNvSpPr txBox="1">
            <a:spLocks noGrp="1"/>
          </p:cNvSpPr>
          <p:nvPr>
            <p:ph type="body" idx="1"/>
          </p:nvPr>
        </p:nvSpPr>
        <p:spPr>
          <a:xfrm>
            <a:off x="311700" y="856093"/>
            <a:ext cx="4990670"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 sz="1100" dirty="0"/>
              <a:t>Best-practice code and full documentation available on Github </a:t>
            </a:r>
            <a:endParaRPr sz="1100" dirty="0"/>
          </a:p>
          <a:p>
            <a:pPr marL="731520" lvl="2" indent="-226060">
              <a:spcBef>
                <a:spcPts val="0"/>
              </a:spcBef>
              <a:buSzPct val="70000"/>
              <a:buFont typeface="Calibri"/>
              <a:buChar char="●"/>
            </a:pPr>
            <a:r>
              <a:rPr lang="en" sz="1100" dirty="0"/>
              <a:t>Implemented in open source R language and environment for statistical computing and graphics using standard packages.</a:t>
            </a:r>
          </a:p>
          <a:p>
            <a:pPr marL="731520" lvl="2" indent="-226060">
              <a:spcBef>
                <a:spcPts val="0"/>
              </a:spcBef>
              <a:buSzPct val="70000"/>
              <a:buFont typeface="Calibri"/>
              <a:buChar char="●"/>
            </a:pPr>
            <a:r>
              <a:rPr lang="en" sz="1100" dirty="0"/>
              <a:t>Evolves rapidly based on feedback from users.</a:t>
            </a:r>
            <a:endParaRPr sz="1100" dirty="0"/>
          </a:p>
          <a:p>
            <a:pPr marL="274320" indent="-226060">
              <a:spcBef>
                <a:spcPts val="600"/>
              </a:spcBef>
              <a:spcAft>
                <a:spcPts val="600"/>
              </a:spcAft>
              <a:buSzPct val="100000"/>
            </a:pPr>
            <a:r>
              <a:rPr lang="en" sz="1100" dirty="0"/>
              <a:t>Highly Interactive Design </a:t>
            </a:r>
            <a:endParaRPr sz="1100" dirty="0"/>
          </a:p>
          <a:p>
            <a:pPr marL="731520" lvl="2" indent="-226060">
              <a:spcBef>
                <a:spcPts val="0"/>
              </a:spcBef>
              <a:buSzPct val="70000"/>
              <a:buFont typeface="Calibri"/>
              <a:buChar char="●"/>
            </a:pPr>
            <a:r>
              <a:rPr lang="en" sz="1100" dirty="0"/>
              <a:t>Combines R's Shiny platform with popular </a:t>
            </a:r>
            <a:r>
              <a:rPr lang="en" sz="1100" dirty="0" err="1"/>
              <a:t>Javascript</a:t>
            </a:r>
            <a:r>
              <a:rPr lang="en" sz="1100" dirty="0"/>
              <a:t> frameworks to provide a modern, highly interactive user experience.</a:t>
            </a:r>
          </a:p>
          <a:p>
            <a:pPr marL="731520" lvl="2" indent="-226060">
              <a:spcBef>
                <a:spcPts val="0"/>
              </a:spcBef>
              <a:buSzPct val="70000"/>
              <a:buFont typeface="Calibri"/>
              <a:buChar char="●"/>
            </a:pPr>
            <a:r>
              <a:rPr lang="en" sz="1100" dirty="0"/>
              <a:t>Phase 2 design based on Formal Usability Study (25+ users) and recommendations of advisory board of healthcare professionals and designers.</a:t>
            </a:r>
            <a:endParaRPr sz="1100" dirty="0"/>
          </a:p>
          <a:p>
            <a:pPr marL="274320" lvl="0" indent="-226060">
              <a:spcBef>
                <a:spcPts val="600"/>
              </a:spcBef>
              <a:spcAft>
                <a:spcPts val="600"/>
              </a:spcAft>
              <a:buSzPct val="100000"/>
            </a:pPr>
            <a:r>
              <a:rPr lang="en" sz="1100" dirty="0"/>
              <a:t>Easily Customized, Reusable, and Maintainable Framework</a:t>
            </a:r>
            <a:endParaRPr sz="1100" dirty="0"/>
          </a:p>
          <a:p>
            <a:pPr marL="731520" lvl="2" indent="-226060">
              <a:spcBef>
                <a:spcPts val="0"/>
              </a:spcBef>
              <a:buSzPct val="70000"/>
              <a:buFont typeface="Calibri"/>
              <a:buChar char="●"/>
            </a:pPr>
            <a:r>
              <a:rPr lang="en" sz="1100" dirty="0"/>
              <a:t>Agile development can include new data streams, analyses, visualizations, and health care problems.</a:t>
            </a:r>
            <a:endParaRPr sz="1100" dirty="0"/>
          </a:p>
          <a:p>
            <a:pPr marL="731520" lvl="2" indent="-226060">
              <a:spcBef>
                <a:spcPts val="0"/>
              </a:spcBef>
              <a:buSzPct val="70000"/>
              <a:buFont typeface="Calibri"/>
              <a:buChar char="●"/>
            </a:pPr>
            <a:r>
              <a:rPr lang="en" sz="1100" dirty="0"/>
              <a:t>Readily ingests reliable high-quality surveillance data from wonder.cdc.org and over 20 sources via CountyHealthRankings.org</a:t>
            </a:r>
            <a:endParaRPr sz="1100" dirty="0"/>
          </a:p>
        </p:txBody>
      </p:sp>
      <p:pic>
        <p:nvPicPr>
          <p:cNvPr id="122" name="Google Shape;122;p19"/>
          <p:cNvPicPr preferRelativeResize="0"/>
          <p:nvPr/>
        </p:nvPicPr>
        <p:blipFill>
          <a:blip r:embed="rId3">
            <a:alphaModFix/>
          </a:blip>
          <a:stretch>
            <a:fillRect/>
          </a:stretch>
        </p:blipFill>
        <p:spPr>
          <a:xfrm>
            <a:off x="6438100" y="767225"/>
            <a:ext cx="2267680" cy="321346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Insights </a:t>
            </a:r>
            <a:endParaRPr b="1" dirty="0"/>
          </a:p>
        </p:txBody>
      </p:sp>
      <p:sp>
        <p:nvSpPr>
          <p:cNvPr id="121" name="Google Shape;121;p19"/>
          <p:cNvSpPr txBox="1">
            <a:spLocks noGrp="1"/>
          </p:cNvSpPr>
          <p:nvPr>
            <p:ph type="body" idx="1"/>
          </p:nvPr>
        </p:nvSpPr>
        <p:spPr>
          <a:xfrm>
            <a:off x="311700" y="902100"/>
            <a:ext cx="7969658"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err="1"/>
              <a:t>MortalityMinder</a:t>
            </a:r>
            <a:r>
              <a:rPr lang="en-US" sz="1100" dirty="0"/>
              <a:t> documents the disturbing rise in midlife Deaths of Despair due to suicide, overdose, and self-harm and as well as other national/regional increases in midlife mortality rates due to Cancer, and Cardiovascular Disease, and All Causes. </a:t>
            </a:r>
          </a:p>
          <a:p>
            <a:pPr marL="274320" indent="-226060">
              <a:spcBef>
                <a:spcPts val="600"/>
              </a:spcBef>
              <a:spcAft>
                <a:spcPts val="600"/>
              </a:spcAft>
              <a:buSzPct val="100000"/>
            </a:pPr>
            <a:r>
              <a:rPr lang="en-US" sz="1100" dirty="0"/>
              <a:t>Highlights potential social determinants through statistical analysis of factors associated with disparities in regional trends in mortality rates.</a:t>
            </a:r>
          </a:p>
          <a:p>
            <a:pPr marL="731520" lvl="2" indent="-226060">
              <a:spcBef>
                <a:spcPts val="0"/>
              </a:spcBef>
              <a:buSzPct val="70000"/>
              <a:buFont typeface="Calibri"/>
              <a:buChar char="●"/>
            </a:pPr>
            <a:r>
              <a:rPr lang="en-US" sz="1100" dirty="0"/>
              <a:t>Provides county-level confirmation of trends and hypothesized causes.</a:t>
            </a:r>
          </a:p>
          <a:p>
            <a:pPr marL="731520" lvl="2" indent="-226060">
              <a:spcBef>
                <a:spcPts val="0"/>
              </a:spcBef>
              <a:buSzPct val="70000"/>
              <a:buFont typeface="Calibri"/>
              <a:buChar char="●"/>
            </a:pPr>
            <a:r>
              <a:rPr lang="en-US" sz="1100" dirty="0"/>
              <a:t>Insights can be used to create region-specific interventions and best practices.</a:t>
            </a:r>
          </a:p>
          <a:p>
            <a:pPr marL="274320" indent="-226060">
              <a:spcBef>
                <a:spcPts val="600"/>
              </a:spcBef>
              <a:spcAft>
                <a:spcPts val="600"/>
              </a:spcAft>
              <a:buSzPct val="100000"/>
            </a:pPr>
            <a:r>
              <a:rPr lang="en-US" sz="1100" dirty="0"/>
              <a:t>Confirms the midlife mortality rate increases reported in Wolf and </a:t>
            </a:r>
            <a:r>
              <a:rPr lang="en-US" sz="1100" dirty="0" err="1"/>
              <a:t>Schoomaker</a:t>
            </a:r>
            <a:r>
              <a:rPr lang="en-US" sz="1100" dirty="0"/>
              <a:t>, JAMA 2019, but provides much greater insights into community-level variations and their associated factors to help determine remedies. </a:t>
            </a:r>
          </a:p>
          <a:p>
            <a:pPr marL="274320" indent="-226060">
              <a:spcBef>
                <a:spcPts val="600"/>
              </a:spcBef>
              <a:spcAft>
                <a:spcPts val="600"/>
              </a:spcAft>
              <a:buSzPct val="100000"/>
            </a:pPr>
            <a:r>
              <a:rPr lang="en-US" sz="1100" dirty="0"/>
              <a:t>Enables rigorous analysis of potential determinants of health by local, state, and national healthcare organizations to support development of programs, policies, and procedures to find and address unmet health care needs to improve longevity. </a:t>
            </a:r>
          </a:p>
        </p:txBody>
      </p:sp>
    </p:spTree>
    <p:extLst>
      <p:ext uri="{BB962C8B-B14F-4D97-AF65-F5344CB8AC3E}">
        <p14:creationId xmlns:p14="http://schemas.microsoft.com/office/powerpoint/2010/main" val="3498064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275100"/>
            <a:ext cx="8520600" cy="627000"/>
          </a:xfrm>
          <a:prstGeom prst="rect">
            <a:avLst/>
          </a:prstGeom>
        </p:spPr>
        <p:txBody>
          <a:bodyPr spcFirstLastPara="1" wrap="square" lIns="91425" tIns="91425" rIns="91425" bIns="91425" anchor="t" anchorCtr="0">
            <a:noAutofit/>
          </a:bodyPr>
          <a:lstStyle/>
          <a:p>
            <a:pPr lvl="0"/>
            <a:r>
              <a:rPr lang="en" b="1" dirty="0"/>
              <a:t>Tool Benefits </a:t>
            </a:r>
            <a:endParaRPr b="1" dirty="0"/>
          </a:p>
        </p:txBody>
      </p:sp>
      <p:sp>
        <p:nvSpPr>
          <p:cNvPr id="121" name="Google Shape;121;p19"/>
          <p:cNvSpPr txBox="1">
            <a:spLocks noGrp="1"/>
          </p:cNvSpPr>
          <p:nvPr>
            <p:ph type="body" idx="1"/>
          </p:nvPr>
        </p:nvSpPr>
        <p:spPr>
          <a:xfrm>
            <a:off x="311700" y="902100"/>
            <a:ext cx="7969658" cy="3339300"/>
          </a:xfrm>
          <a:prstGeom prst="rect">
            <a:avLst/>
          </a:prstGeom>
        </p:spPr>
        <p:txBody>
          <a:bodyPr spcFirstLastPara="1" wrap="square" lIns="91425" tIns="91425" rIns="91425" bIns="91425" anchor="t" anchorCtr="0">
            <a:noAutofit/>
          </a:bodyPr>
          <a:lstStyle/>
          <a:p>
            <a:pPr marL="274320" indent="-226060">
              <a:spcBef>
                <a:spcPts val="600"/>
              </a:spcBef>
              <a:spcAft>
                <a:spcPts val="600"/>
              </a:spcAft>
              <a:buSzPct val="100000"/>
            </a:pPr>
            <a:r>
              <a:rPr lang="en-US" sz="1100" dirty="0"/>
              <a:t>Repeatability and Scalability:</a:t>
            </a:r>
          </a:p>
          <a:p>
            <a:pPr marL="731520" lvl="2" indent="-226060">
              <a:spcBef>
                <a:spcPts val="0"/>
              </a:spcBef>
              <a:buSzPct val="70000"/>
              <a:buFont typeface="Calibri"/>
              <a:buChar char="●"/>
            </a:pPr>
            <a:r>
              <a:rPr lang="en-US" sz="1100" dirty="0"/>
              <a:t>Analytical and visualization results are fully repeatable and reproducible, by cloning the GitHub code repository or by directly downloading results via the app.</a:t>
            </a:r>
          </a:p>
          <a:p>
            <a:pPr marL="731520" lvl="2" indent="-226060">
              <a:spcBef>
                <a:spcPts val="0"/>
              </a:spcBef>
              <a:buSzPct val="70000"/>
              <a:buFont typeface="Calibri"/>
              <a:buChar char="●"/>
            </a:pPr>
            <a:r>
              <a:rPr lang="en-US" sz="1100" dirty="0"/>
              <a:t>Users can get analyses at the National, State, and County levels. </a:t>
            </a:r>
          </a:p>
          <a:p>
            <a:pPr marL="731520" lvl="2" indent="-226060">
              <a:spcBef>
                <a:spcPts val="0"/>
              </a:spcBef>
              <a:buSzPct val="70000"/>
              <a:buFont typeface="Calibri"/>
              <a:buChar char="●"/>
            </a:pPr>
            <a:r>
              <a:rPr lang="en-US" sz="1100" dirty="0"/>
              <a:t>The app will scale based on the hosting resources available. It was developed, tested and hosted for the competition on multi-core servers, but performs well on personal machines. </a:t>
            </a:r>
          </a:p>
          <a:p>
            <a:pPr marL="731520" lvl="2" indent="-226060">
              <a:spcBef>
                <a:spcPts val="0"/>
              </a:spcBef>
              <a:buSzPct val="70000"/>
              <a:buFont typeface="Calibri"/>
              <a:buChar char="●"/>
            </a:pPr>
            <a:r>
              <a:rPr lang="en-US" sz="1100" dirty="0"/>
              <a:t>Similar apps could be developed for other health trends and associated social determinants by adding data sources. </a:t>
            </a:r>
          </a:p>
          <a:p>
            <a:pPr marL="274320" indent="-226060">
              <a:spcBef>
                <a:spcPts val="600"/>
              </a:spcBef>
              <a:spcAft>
                <a:spcPts val="600"/>
              </a:spcAft>
              <a:buSzPct val="100000"/>
            </a:pPr>
            <a:r>
              <a:rPr lang="en-US" sz="1100" dirty="0"/>
              <a:t>Future Deployment:</a:t>
            </a:r>
          </a:p>
          <a:p>
            <a:pPr marL="731520" lvl="2" indent="-226060">
              <a:spcBef>
                <a:spcPts val="0"/>
              </a:spcBef>
              <a:buSzPct val="70000"/>
              <a:buFont typeface="Calibri"/>
              <a:buChar char="●"/>
            </a:pPr>
            <a:r>
              <a:rPr lang="en-US" sz="1100" dirty="0" err="1"/>
              <a:t>MortalityMinder</a:t>
            </a:r>
            <a:r>
              <a:rPr lang="en-US" sz="1100" dirty="0"/>
              <a:t> is currently hosted on a virtual server at Rensselaer and at </a:t>
            </a:r>
            <a:r>
              <a:rPr lang="en-US" sz="1100" dirty="0" err="1"/>
              <a:t>Shinyapps.io</a:t>
            </a:r>
            <a:r>
              <a:rPr lang="en-US" sz="1100" dirty="0"/>
              <a:t>. </a:t>
            </a:r>
          </a:p>
          <a:p>
            <a:pPr marL="731520" lvl="2" indent="-226060">
              <a:spcBef>
                <a:spcPts val="0"/>
              </a:spcBef>
              <a:buSzPct val="70000"/>
              <a:buFont typeface="Calibri"/>
              <a:buChar char="●"/>
            </a:pPr>
            <a:r>
              <a:rPr lang="en-US" sz="1100" dirty="0" err="1"/>
              <a:t>MortalityMinder</a:t>
            </a:r>
            <a:r>
              <a:rPr lang="en-US" sz="1100" dirty="0"/>
              <a:t> continues as an open source project dedicated to improving life expectancy in the United States. </a:t>
            </a:r>
          </a:p>
          <a:p>
            <a:pPr marL="731520" lvl="2" indent="-226060">
              <a:spcBef>
                <a:spcPts val="0"/>
              </a:spcBef>
              <a:buSzPct val="70000"/>
              <a:buFont typeface="Calibri"/>
              <a:buChar char="●"/>
            </a:pPr>
            <a:r>
              <a:rPr lang="en-US" sz="1100" dirty="0"/>
              <a:t>The app continuously evolves in an agile framework to incorporate user feedback and introductions of new data streams, analyses, visualization, and health care problems.</a:t>
            </a:r>
          </a:p>
          <a:p>
            <a:pPr marL="731520" lvl="2" indent="-226060">
              <a:spcBef>
                <a:spcPts val="0"/>
              </a:spcBef>
              <a:buSzPct val="70000"/>
              <a:buFont typeface="Calibri"/>
              <a:buChar char="●"/>
            </a:pPr>
            <a:r>
              <a:rPr lang="en-US" sz="1100" dirty="0"/>
              <a:t>The innovative visualizations and analytics in </a:t>
            </a:r>
            <a:r>
              <a:rPr lang="en-US" sz="1100" dirty="0" err="1"/>
              <a:t>MortalityMinder</a:t>
            </a:r>
            <a:r>
              <a:rPr lang="en-US" sz="1100" dirty="0"/>
              <a:t> can be customized and/or incorporated into other applications by using the provided code.   </a:t>
            </a:r>
          </a:p>
          <a:p>
            <a:pPr marL="731520" lvl="2" indent="-226060">
              <a:spcBef>
                <a:spcPts val="0"/>
              </a:spcBef>
              <a:buSzPct val="70000"/>
              <a:buFont typeface="Calibri"/>
              <a:buChar char="●"/>
            </a:pPr>
            <a:r>
              <a:rPr lang="en-US" sz="1100" dirty="0"/>
              <a:t>App is designed for use on laptops and monitors. Mobile devices are left as future work. </a:t>
            </a:r>
          </a:p>
        </p:txBody>
      </p:sp>
    </p:spTree>
    <p:extLst>
      <p:ext uri="{BB962C8B-B14F-4D97-AF65-F5344CB8AC3E}">
        <p14:creationId xmlns:p14="http://schemas.microsoft.com/office/powerpoint/2010/main" val="157927743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618</TotalTime>
  <Words>1356</Words>
  <Application>Microsoft Macintosh PowerPoint</Application>
  <PresentationFormat>On-screen Show (16:9)</PresentationFormat>
  <Paragraphs>91</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Simple Light</vt:lpstr>
      <vt:lpstr>PowerPoint Presentation</vt:lpstr>
      <vt:lpstr>National View: Reveals national and state mortality rate trends through time</vt:lpstr>
      <vt:lpstr>Mortality Rate Data (2000-2017) from Wonder.CDC.org</vt:lpstr>
      <vt:lpstr>State View: Summarizes a specific states mortality trends and disparities</vt:lpstr>
      <vt:lpstr>State View:  Reveals county-level social and economic factors associated with midlife mortality rates </vt:lpstr>
      <vt:lpstr>Factor View: Examines how potential determinants are associated with midlife mortality</vt:lpstr>
      <vt:lpstr>Implementation as Public Open Source Project </vt:lpstr>
      <vt:lpstr>Insights </vt:lpstr>
      <vt:lpstr>Tool Benefits </vt:lpstr>
      <vt:lpstr>Further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Figueroa, Jose</cp:lastModifiedBy>
  <cp:revision>47</cp:revision>
  <cp:lastPrinted>2019-12-13T16:24:25Z</cp:lastPrinted>
  <dcterms:modified xsi:type="dcterms:W3CDTF">2019-12-13T16:30:59Z</dcterms:modified>
</cp:coreProperties>
</file>